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9"/>
  </p:notesMasterIdLst>
  <p:sldIdLst>
    <p:sldId id="312" r:id="rId2"/>
    <p:sldId id="314" r:id="rId3"/>
    <p:sldId id="315" r:id="rId4"/>
    <p:sldId id="316" r:id="rId5"/>
    <p:sldId id="317" r:id="rId6"/>
    <p:sldId id="320" r:id="rId7"/>
    <p:sldId id="271" r:id="rId8"/>
    <p:sldId id="287" r:id="rId9"/>
    <p:sldId id="285" r:id="rId10"/>
    <p:sldId id="288" r:id="rId11"/>
    <p:sldId id="273" r:id="rId12"/>
    <p:sldId id="274" r:id="rId13"/>
    <p:sldId id="275" r:id="rId14"/>
    <p:sldId id="276" r:id="rId15"/>
    <p:sldId id="277" r:id="rId16"/>
    <p:sldId id="278" r:id="rId17"/>
    <p:sldId id="279" r:id="rId18"/>
    <p:sldId id="280" r:id="rId19"/>
    <p:sldId id="281" r:id="rId20"/>
    <p:sldId id="282" r:id="rId21"/>
    <p:sldId id="283" r:id="rId22"/>
    <p:sldId id="286" r:id="rId23"/>
    <p:sldId id="289" r:id="rId24"/>
    <p:sldId id="290" r:id="rId25"/>
    <p:sldId id="291" r:id="rId26"/>
    <p:sldId id="292" r:id="rId27"/>
    <p:sldId id="313" r:id="rId28"/>
    <p:sldId id="294" r:id="rId29"/>
    <p:sldId id="295" r:id="rId30"/>
    <p:sldId id="296" r:id="rId31"/>
    <p:sldId id="297" r:id="rId32"/>
    <p:sldId id="298" r:id="rId33"/>
    <p:sldId id="299" r:id="rId34"/>
    <p:sldId id="318" r:id="rId35"/>
    <p:sldId id="31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828"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6FB0035-288C-41B3-85B2-CF0E7315A0F7}" type="datetimeFigureOut">
              <a:rPr lang="en-US" smtClean="0"/>
              <a:t>4/14/2016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9514B9D-D228-4427-BA2F-84F826CEACD4}" type="slidenum">
              <a:rPr lang="en-US" smtClean="0"/>
              <a:t>‹#›</a:t>
            </a:fld>
            <a:endParaRPr lang="en-US"/>
          </a:p>
        </p:txBody>
      </p:sp>
    </p:spTree>
    <p:extLst>
      <p:ext uri="{BB962C8B-B14F-4D97-AF65-F5344CB8AC3E}">
        <p14:creationId xmlns:p14="http://schemas.microsoft.com/office/powerpoint/2010/main" val="1545654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14B9D-D228-4427-BA2F-84F826CEACD4}" type="slidenum">
              <a:rPr lang="en-US" smtClean="0"/>
              <a:t>7</a:t>
            </a:fld>
            <a:endParaRPr lang="en-US"/>
          </a:p>
        </p:txBody>
      </p:sp>
    </p:spTree>
    <p:extLst>
      <p:ext uri="{BB962C8B-B14F-4D97-AF65-F5344CB8AC3E}">
        <p14:creationId xmlns:p14="http://schemas.microsoft.com/office/powerpoint/2010/main" val="521395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309D62F-A158-427F-B981-CB1A4A2EA73C}" type="datetime1">
              <a:rPr lang="en-US" smtClean="0"/>
              <a:t>4/14/2016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FD20A7-8901-4B1E-8253-F45E193B8370}" type="slidenum">
              <a:rPr lang="en-US" smtClean="0"/>
              <a:t>‹#›</a:t>
            </a:fld>
            <a:endParaRPr lang="en-US"/>
          </a:p>
        </p:txBody>
      </p:sp>
    </p:spTree>
    <p:extLst>
      <p:ext uri="{BB962C8B-B14F-4D97-AF65-F5344CB8AC3E}">
        <p14:creationId xmlns:p14="http://schemas.microsoft.com/office/powerpoint/2010/main" val="2516465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3F98D7C-02E8-4CF0-AC7D-48F70C80B602}" type="datetime1">
              <a:rPr lang="en-US" smtClean="0"/>
              <a:t>4/14/2016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FD20A7-8901-4B1E-8253-F45E193B8370}" type="slidenum">
              <a:rPr lang="en-US" smtClean="0"/>
              <a:t>‹#›</a:t>
            </a:fld>
            <a:endParaRPr lang="en-US"/>
          </a:p>
        </p:txBody>
      </p:sp>
    </p:spTree>
    <p:extLst>
      <p:ext uri="{BB962C8B-B14F-4D97-AF65-F5344CB8AC3E}">
        <p14:creationId xmlns:p14="http://schemas.microsoft.com/office/powerpoint/2010/main" val="2229938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382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FD36642-249C-4511-BA5A-2B69A3EF7790}" type="datetime1">
              <a:rPr lang="en-US" smtClean="0"/>
              <a:t>4/14/2016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FD20A7-8901-4B1E-8253-F45E193B8370}" type="slidenum">
              <a:rPr lang="en-US" smtClean="0"/>
              <a:t>‹#›</a:t>
            </a:fld>
            <a:endParaRPr lang="en-US"/>
          </a:p>
        </p:txBody>
      </p:sp>
    </p:spTree>
    <p:extLst>
      <p:ext uri="{BB962C8B-B14F-4D97-AF65-F5344CB8AC3E}">
        <p14:creationId xmlns:p14="http://schemas.microsoft.com/office/powerpoint/2010/main" val="316374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85E3CBA-2538-4132-8DCD-AE4A30E01C8C}" type="datetime1">
              <a:rPr lang="en-US" smtClean="0"/>
              <a:t>4/14/2016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FD20A7-8901-4B1E-8253-F45E193B8370}" type="slidenum">
              <a:rPr lang="en-US" smtClean="0"/>
              <a:t>‹#›</a:t>
            </a:fld>
            <a:endParaRPr lang="en-US"/>
          </a:p>
        </p:txBody>
      </p:sp>
    </p:spTree>
    <p:extLst>
      <p:ext uri="{BB962C8B-B14F-4D97-AF65-F5344CB8AC3E}">
        <p14:creationId xmlns:p14="http://schemas.microsoft.com/office/powerpoint/2010/main" val="366147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7CBAE71-C5B1-42A9-83B1-7EE980827D53}" type="datetime1">
              <a:rPr lang="en-US" smtClean="0"/>
              <a:t>4/14/2016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FD20A7-8901-4B1E-8253-F45E193B8370}" type="slidenum">
              <a:rPr lang="en-US" smtClean="0"/>
              <a:t>‹#›</a:t>
            </a:fld>
            <a:endParaRPr lang="en-US"/>
          </a:p>
        </p:txBody>
      </p:sp>
    </p:spTree>
    <p:extLst>
      <p:ext uri="{BB962C8B-B14F-4D97-AF65-F5344CB8AC3E}">
        <p14:creationId xmlns:p14="http://schemas.microsoft.com/office/powerpoint/2010/main" val="3120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C4CE471-D0C6-4A94-99E4-249666569A07}" type="datetime1">
              <a:rPr lang="en-US" smtClean="0"/>
              <a:t>4/14/2016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FD20A7-8901-4B1E-8253-F45E193B8370}" type="slidenum">
              <a:rPr lang="en-US" smtClean="0"/>
              <a:t>‹#›</a:t>
            </a:fld>
            <a:endParaRPr lang="en-US"/>
          </a:p>
        </p:txBody>
      </p:sp>
    </p:spTree>
    <p:extLst>
      <p:ext uri="{BB962C8B-B14F-4D97-AF65-F5344CB8AC3E}">
        <p14:creationId xmlns:p14="http://schemas.microsoft.com/office/powerpoint/2010/main" val="420617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ED047E4-363E-4F3E-A89F-161726073F23}" type="datetime1">
              <a:rPr lang="en-US" smtClean="0"/>
              <a:t>4/14/2016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8FD20A7-8901-4B1E-8253-F45E193B8370}" type="slidenum">
              <a:rPr lang="en-US" smtClean="0"/>
              <a:t>‹#›</a:t>
            </a:fld>
            <a:endParaRPr lang="en-US"/>
          </a:p>
        </p:txBody>
      </p:sp>
    </p:spTree>
    <p:extLst>
      <p:ext uri="{BB962C8B-B14F-4D97-AF65-F5344CB8AC3E}">
        <p14:creationId xmlns:p14="http://schemas.microsoft.com/office/powerpoint/2010/main" val="250934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0EEF8FC-177E-475D-AF35-72FE21014253}" type="datetime1">
              <a:rPr lang="en-US" smtClean="0"/>
              <a:t>4/14/2016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8FD20A7-8901-4B1E-8253-F45E193B8370}" type="slidenum">
              <a:rPr lang="en-US" smtClean="0"/>
              <a:t>‹#›</a:t>
            </a:fld>
            <a:endParaRPr lang="en-US"/>
          </a:p>
        </p:txBody>
      </p:sp>
    </p:spTree>
    <p:extLst>
      <p:ext uri="{BB962C8B-B14F-4D97-AF65-F5344CB8AC3E}">
        <p14:creationId xmlns:p14="http://schemas.microsoft.com/office/powerpoint/2010/main" val="288810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350B43D-F293-4673-B988-9E599D30EB2C}" type="datetime1">
              <a:rPr lang="en-US" smtClean="0"/>
              <a:t>4/14/2016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8FD20A7-8901-4B1E-8253-F45E193B8370}" type="slidenum">
              <a:rPr lang="en-US" smtClean="0"/>
              <a:t>‹#›</a:t>
            </a:fld>
            <a:endParaRPr lang="en-US"/>
          </a:p>
        </p:txBody>
      </p:sp>
    </p:spTree>
    <p:extLst>
      <p:ext uri="{BB962C8B-B14F-4D97-AF65-F5344CB8AC3E}">
        <p14:creationId xmlns:p14="http://schemas.microsoft.com/office/powerpoint/2010/main" val="660305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F2DB229-CB46-4B95-9766-221DA4A76190}" type="datetime1">
              <a:rPr lang="en-US" smtClean="0"/>
              <a:t>4/14/2016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FD20A7-8901-4B1E-8253-F45E193B8370}" type="slidenum">
              <a:rPr lang="en-US" smtClean="0"/>
              <a:t>‹#›</a:t>
            </a:fld>
            <a:endParaRPr lang="en-US"/>
          </a:p>
        </p:txBody>
      </p:sp>
    </p:spTree>
    <p:extLst>
      <p:ext uri="{BB962C8B-B14F-4D97-AF65-F5344CB8AC3E}">
        <p14:creationId xmlns:p14="http://schemas.microsoft.com/office/powerpoint/2010/main" val="111146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A170F2B-6A51-475F-BE61-3E1ABFBA16C7}" type="datetime1">
              <a:rPr lang="en-US" smtClean="0"/>
              <a:t>4/14/2016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FD20A7-8901-4B1E-8253-F45E193B8370}" type="slidenum">
              <a:rPr lang="en-US" smtClean="0"/>
              <a:t>‹#›</a:t>
            </a:fld>
            <a:endParaRPr lang="en-US"/>
          </a:p>
        </p:txBody>
      </p:sp>
    </p:spTree>
    <p:extLst>
      <p:ext uri="{BB962C8B-B14F-4D97-AF65-F5344CB8AC3E}">
        <p14:creationId xmlns:p14="http://schemas.microsoft.com/office/powerpoint/2010/main" val="43235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lack DP PP templat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7175" cy="6862763"/>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838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fld id="{D8075CB7-7FB6-494A-AFAB-202A745DE76A}" type="datetime1">
              <a:rPr lang="en-US" smtClean="0"/>
              <a:t>4/14/2016</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98FD20A7-8901-4B1E-8253-F45E193B8370}" type="slidenum">
              <a:rPr lang="en-US" smtClean="0"/>
              <a:t>‹#›</a:t>
            </a:fld>
            <a:endParaRPr lang="en-US"/>
          </a:p>
        </p:txBody>
      </p:sp>
      <p:pic>
        <p:nvPicPr>
          <p:cNvPr id="1033" name="Picture 9" descr="PU_sigK132REV"/>
          <p:cNvPicPr>
            <a:picLocks noChangeAspect="1" noChangeArrowheads="1"/>
          </p:cNvPicPr>
          <p:nvPr/>
        </p:nvPicPr>
        <p:blipFill>
          <a:blip r:embed="rId14" cstate="print">
            <a:extLst>
              <a:ext uri="{28A0092B-C50C-407E-A947-70E740481C1C}">
                <a14:useLocalDpi xmlns:a14="http://schemas.microsoft.com/office/drawing/2010/main" val="0"/>
              </a:ext>
            </a:extLst>
          </a:blip>
          <a:srcRect r="1599"/>
          <a:stretch>
            <a:fillRect/>
          </a:stretch>
        </p:blipFill>
        <p:spPr bwMode="auto">
          <a:xfrm>
            <a:off x="7391400" y="153988"/>
            <a:ext cx="1452563" cy="409575"/>
          </a:xfrm>
          <a:prstGeom prst="rect">
            <a:avLst/>
          </a:prstGeom>
          <a:noFill/>
          <a:extLst>
            <a:ext uri="{909E8E84-426E-40DD-AFC4-6F175D3DCCD1}">
              <a14:hiddenFill xmlns:a14="http://schemas.microsoft.com/office/drawing/2010/main">
                <a:solidFill>
                  <a:srgbClr val="FFFFFF"/>
                </a:solidFill>
              </a14:hiddenFill>
            </a:ext>
          </a:extLst>
        </p:spPr>
      </p:pic>
      <p:sp>
        <p:nvSpPr>
          <p:cNvPr id="1034" name="Text Box 10"/>
          <p:cNvSpPr txBox="1">
            <a:spLocks noChangeArrowheads="1"/>
          </p:cNvSpPr>
          <p:nvPr/>
        </p:nvSpPr>
        <p:spPr bwMode="auto">
          <a:xfrm>
            <a:off x="3048000" y="96838"/>
            <a:ext cx="4038600" cy="519112"/>
          </a:xfrm>
          <a:prstGeom prst="rect">
            <a:avLst/>
          </a:prstGeom>
          <a:noFill/>
          <a:ln>
            <a:noFill/>
          </a:ln>
          <a:effectLst>
            <a:outerShdw dist="38078" dir="81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15" tIns="45708" rIns="91415" bIns="45708" anchor="ctr">
            <a:spAutoFit/>
          </a:bodyPr>
          <a:lstStyle>
            <a:lvl1pPr>
              <a:defRPr sz="2400">
                <a:solidFill>
                  <a:schemeClr val="tx1"/>
                </a:solidFill>
                <a:latin typeface="Arial" charset="0"/>
                <a:ea typeface="ヒラギノ角ゴ Pro W3" pitchFamily="48" charset="-128"/>
              </a:defRPr>
            </a:lvl1pPr>
            <a:lvl2pPr marL="458788">
              <a:defRPr sz="2400">
                <a:solidFill>
                  <a:schemeClr val="tx1"/>
                </a:solidFill>
                <a:latin typeface="Arial" charset="0"/>
                <a:ea typeface="ヒラギノ角ゴ Pro W3" pitchFamily="48" charset="-128"/>
              </a:defRPr>
            </a:lvl2pPr>
            <a:lvl3pPr>
              <a:defRPr sz="2400">
                <a:solidFill>
                  <a:schemeClr val="tx1"/>
                </a:solidFill>
                <a:latin typeface="Arial" charset="0"/>
                <a:ea typeface="ヒラギノ角ゴ Pro W3" pitchFamily="48" charset="-128"/>
              </a:defRPr>
            </a:lvl3pPr>
            <a:lvl4pPr>
              <a:defRPr sz="2400">
                <a:solidFill>
                  <a:schemeClr val="tx1"/>
                </a:solidFill>
                <a:latin typeface="Arial" charset="0"/>
                <a:ea typeface="ヒラギノ角ゴ Pro W3" pitchFamily="48" charset="-128"/>
              </a:defRPr>
            </a:lvl4pPr>
            <a:lvl5pPr marL="1827213">
              <a:defRPr sz="2400">
                <a:solidFill>
                  <a:schemeClr val="tx1"/>
                </a:solidFill>
                <a:latin typeface="Arial" charset="0"/>
                <a:ea typeface="ヒラギノ角ゴ Pro W3" pitchFamily="48" charset="-128"/>
              </a:defRPr>
            </a:lvl5pPr>
            <a:lvl6pPr marL="2284413" eaLnBrk="0" fontAlgn="base" hangingPunct="0">
              <a:spcBef>
                <a:spcPct val="0"/>
              </a:spcBef>
              <a:spcAft>
                <a:spcPct val="0"/>
              </a:spcAft>
              <a:defRPr sz="2400">
                <a:solidFill>
                  <a:schemeClr val="tx1"/>
                </a:solidFill>
                <a:latin typeface="Arial" charset="0"/>
                <a:ea typeface="ヒラギノ角ゴ Pro W3" pitchFamily="48" charset="-128"/>
              </a:defRPr>
            </a:lvl6pPr>
            <a:lvl7pPr marL="2741613" eaLnBrk="0" fontAlgn="base" hangingPunct="0">
              <a:spcBef>
                <a:spcPct val="0"/>
              </a:spcBef>
              <a:spcAft>
                <a:spcPct val="0"/>
              </a:spcAft>
              <a:defRPr sz="2400">
                <a:solidFill>
                  <a:schemeClr val="tx1"/>
                </a:solidFill>
                <a:latin typeface="Arial" charset="0"/>
                <a:ea typeface="ヒラギノ角ゴ Pro W3" pitchFamily="48" charset="-128"/>
              </a:defRPr>
            </a:lvl7pPr>
            <a:lvl8pPr marL="3198813" eaLnBrk="0" fontAlgn="base" hangingPunct="0">
              <a:spcBef>
                <a:spcPct val="0"/>
              </a:spcBef>
              <a:spcAft>
                <a:spcPct val="0"/>
              </a:spcAft>
              <a:defRPr sz="2400">
                <a:solidFill>
                  <a:schemeClr val="tx1"/>
                </a:solidFill>
                <a:latin typeface="Arial" charset="0"/>
                <a:ea typeface="ヒラギノ角ゴ Pro W3" pitchFamily="48" charset="-128"/>
              </a:defRPr>
            </a:lvl8pPr>
            <a:lvl9pPr marL="3656013" eaLnBrk="0" fontAlgn="base" hangingPunct="0">
              <a:spcBef>
                <a:spcPct val="0"/>
              </a:spcBef>
              <a:spcAft>
                <a:spcPct val="0"/>
              </a:spcAft>
              <a:defRPr sz="2400">
                <a:solidFill>
                  <a:schemeClr val="tx1"/>
                </a:solidFill>
                <a:latin typeface="Arial" charset="0"/>
                <a:ea typeface="ヒラギノ角ゴ Pro W3" pitchFamily="48" charset="-128"/>
              </a:defRPr>
            </a:lvl9pPr>
          </a:lstStyle>
          <a:p>
            <a:pPr algn="r">
              <a:spcBef>
                <a:spcPct val="50000"/>
              </a:spcBef>
            </a:pPr>
            <a:r>
              <a:rPr lang="en-US" altLang="en-US" sz="1600">
                <a:solidFill>
                  <a:schemeClr val="bg1"/>
                </a:solidFill>
                <a:latin typeface="Arial Black" pitchFamily="48" charset="0"/>
              </a:rPr>
              <a:t>ENERGY CENTER</a:t>
            </a:r>
            <a:br>
              <a:rPr lang="en-US" altLang="en-US" sz="1600">
                <a:solidFill>
                  <a:schemeClr val="bg1"/>
                </a:solidFill>
                <a:latin typeface="Arial Black" pitchFamily="48" charset="0"/>
              </a:rPr>
            </a:br>
            <a:r>
              <a:rPr lang="en-US" altLang="en-US" sz="1200">
                <a:solidFill>
                  <a:schemeClr val="bg1"/>
                </a:solidFill>
              </a:rPr>
              <a:t>State Utility Forecasting Group (SUFG)</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ヒラギノ角ゴ Pro W3" pitchFamily="48" charset="-128"/>
        </a:defRPr>
      </a:lvl2pPr>
      <a:lvl3pPr algn="ctr" rtl="0" eaLnBrk="1" fontAlgn="base" hangingPunct="1">
        <a:spcBef>
          <a:spcPct val="0"/>
        </a:spcBef>
        <a:spcAft>
          <a:spcPct val="0"/>
        </a:spcAft>
        <a:defRPr sz="4400">
          <a:solidFill>
            <a:schemeClr val="tx2"/>
          </a:solidFill>
          <a:latin typeface="Arial" charset="0"/>
          <a:ea typeface="ヒラギノ角ゴ Pro W3" pitchFamily="48" charset="-128"/>
        </a:defRPr>
      </a:lvl3pPr>
      <a:lvl4pPr algn="ctr" rtl="0" eaLnBrk="1" fontAlgn="base" hangingPunct="1">
        <a:spcBef>
          <a:spcPct val="0"/>
        </a:spcBef>
        <a:spcAft>
          <a:spcPct val="0"/>
        </a:spcAft>
        <a:defRPr sz="4400">
          <a:solidFill>
            <a:schemeClr val="tx2"/>
          </a:solidFill>
          <a:latin typeface="Arial" charset="0"/>
          <a:ea typeface="ヒラギノ角ゴ Pro W3" pitchFamily="48" charset="-128"/>
        </a:defRPr>
      </a:lvl4pPr>
      <a:lvl5pPr algn="ctr" rtl="0" eaLnBrk="1" fontAlgn="base" hangingPunct="1">
        <a:spcBef>
          <a:spcPct val="0"/>
        </a:spcBef>
        <a:spcAft>
          <a:spcPct val="0"/>
        </a:spcAft>
        <a:defRPr sz="4400">
          <a:solidFill>
            <a:schemeClr val="tx2"/>
          </a:solidFill>
          <a:latin typeface="Arial" charset="0"/>
          <a:ea typeface="ヒラギノ角ゴ Pro W3" pitchFamily="48" charset="-128"/>
        </a:defRPr>
      </a:lvl5pPr>
      <a:lvl6pPr marL="457200" algn="ctr" rtl="0" eaLnBrk="1" fontAlgn="base" hangingPunct="1">
        <a:spcBef>
          <a:spcPct val="0"/>
        </a:spcBef>
        <a:spcAft>
          <a:spcPct val="0"/>
        </a:spcAft>
        <a:defRPr sz="4400">
          <a:solidFill>
            <a:schemeClr val="tx2"/>
          </a:solidFill>
          <a:latin typeface="Arial" charset="0"/>
          <a:ea typeface="ヒラギノ角ゴ Pro W3" pitchFamily="48" charset="-128"/>
        </a:defRPr>
      </a:lvl6pPr>
      <a:lvl7pPr marL="914400" algn="ctr" rtl="0" eaLnBrk="1" fontAlgn="base" hangingPunct="1">
        <a:spcBef>
          <a:spcPct val="0"/>
        </a:spcBef>
        <a:spcAft>
          <a:spcPct val="0"/>
        </a:spcAft>
        <a:defRPr sz="4400">
          <a:solidFill>
            <a:schemeClr val="tx2"/>
          </a:solidFill>
          <a:latin typeface="Arial" charset="0"/>
          <a:ea typeface="ヒラギノ角ゴ Pro W3" pitchFamily="48" charset="-128"/>
        </a:defRPr>
      </a:lvl7pPr>
      <a:lvl8pPr marL="1371600" algn="ctr" rtl="0" eaLnBrk="1" fontAlgn="base" hangingPunct="1">
        <a:spcBef>
          <a:spcPct val="0"/>
        </a:spcBef>
        <a:spcAft>
          <a:spcPct val="0"/>
        </a:spcAft>
        <a:defRPr sz="4400">
          <a:solidFill>
            <a:schemeClr val="tx2"/>
          </a:solidFill>
          <a:latin typeface="Arial" charset="0"/>
          <a:ea typeface="ヒラギノ角ゴ Pro W3" pitchFamily="48" charset="-128"/>
        </a:defRPr>
      </a:lvl8pPr>
      <a:lvl9pPr marL="1828800" algn="ctr" rtl="0" eaLnBrk="1" fontAlgn="base" hangingPunct="1">
        <a:spcBef>
          <a:spcPct val="0"/>
        </a:spcBef>
        <a:spcAft>
          <a:spcPct val="0"/>
        </a:spcAft>
        <a:defRPr sz="4400">
          <a:solidFill>
            <a:schemeClr val="tx2"/>
          </a:solidFill>
          <a:latin typeface="Arial" charset="0"/>
          <a:ea typeface="ヒラギノ角ゴ Pro W3" pitchFamily="48"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Independent Load Forecast Stakeholder Workshop #2</a:t>
            </a:r>
            <a:endParaRPr lang="en-US" dirty="0"/>
          </a:p>
        </p:txBody>
      </p:sp>
      <p:sp>
        <p:nvSpPr>
          <p:cNvPr id="5" name="Subtitle 4"/>
          <p:cNvSpPr>
            <a:spLocks noGrp="1"/>
          </p:cNvSpPr>
          <p:nvPr>
            <p:ph type="subTitle" idx="1"/>
          </p:nvPr>
        </p:nvSpPr>
        <p:spPr/>
        <p:txBody>
          <a:bodyPr/>
          <a:lstStyle/>
          <a:p>
            <a:r>
              <a:rPr lang="en-US" smtClean="0"/>
              <a:t>April 18, 2016</a:t>
            </a:r>
            <a:endParaRPr lang="en-US"/>
          </a:p>
        </p:txBody>
      </p:sp>
      <p:sp>
        <p:nvSpPr>
          <p:cNvPr id="3" name="Slide Number Placeholder 2"/>
          <p:cNvSpPr>
            <a:spLocks noGrp="1"/>
          </p:cNvSpPr>
          <p:nvPr>
            <p:ph type="sldNum" sz="quarter" idx="12"/>
          </p:nvPr>
        </p:nvSpPr>
        <p:spPr/>
        <p:txBody>
          <a:bodyPr/>
          <a:lstStyle/>
          <a:p>
            <a:fld id="{98FD20A7-8901-4B1E-8253-F45E193B8370}" type="slidenum">
              <a:rPr lang="en-US" smtClean="0"/>
              <a:t>1</a:t>
            </a:fld>
            <a:endParaRPr lang="en-US"/>
          </a:p>
        </p:txBody>
      </p:sp>
    </p:spTree>
    <p:extLst>
      <p:ext uri="{BB962C8B-B14F-4D97-AF65-F5344CB8AC3E}">
        <p14:creationId xmlns:p14="http://schemas.microsoft.com/office/powerpoint/2010/main" val="2535433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Comparison Charts</a:t>
            </a:r>
            <a:endParaRPr lang="en-US" dirty="0"/>
          </a:p>
        </p:txBody>
      </p:sp>
      <p:sp>
        <p:nvSpPr>
          <p:cNvPr id="8" name="Content Placeholder 7"/>
          <p:cNvSpPr>
            <a:spLocks noGrp="1"/>
          </p:cNvSpPr>
          <p:nvPr>
            <p:ph idx="1"/>
          </p:nvPr>
        </p:nvSpPr>
        <p:spPr>
          <a:xfrm>
            <a:off x="685800" y="1905000"/>
            <a:ext cx="7772400" cy="4114800"/>
          </a:xfrm>
        </p:spPr>
        <p:txBody>
          <a:bodyPr/>
          <a:lstStyle/>
          <a:p>
            <a:r>
              <a:rPr lang="en-US" dirty="0" smtClean="0"/>
              <a:t>Module E – solid black line</a:t>
            </a:r>
          </a:p>
          <a:p>
            <a:r>
              <a:rPr lang="en-US" dirty="0" smtClean="0"/>
              <a:t>ILF Gross – dashed black line</a:t>
            </a:r>
          </a:p>
          <a:p>
            <a:pPr lvl="1"/>
            <a:r>
              <a:rPr lang="en-US" dirty="0" smtClean="0"/>
              <a:t>ILF Gross high/low bands – hashed area</a:t>
            </a:r>
          </a:p>
          <a:p>
            <a:r>
              <a:rPr lang="en-US" dirty="0" smtClean="0"/>
              <a:t>ILF Net – dashed red line</a:t>
            </a:r>
          </a:p>
          <a:p>
            <a:pPr lvl="1"/>
            <a:r>
              <a:rPr lang="en-US" dirty="0" smtClean="0"/>
              <a:t>ILF Net high/low bands – solid area</a:t>
            </a:r>
          </a:p>
          <a:p>
            <a:r>
              <a:rPr lang="en-US" dirty="0" smtClean="0"/>
              <a:t>2014 actual value – diamond</a:t>
            </a:r>
          </a:p>
          <a:p>
            <a:pPr lvl="1"/>
            <a:r>
              <a:rPr lang="en-US" dirty="0" smtClean="0"/>
              <a:t>Note: 2014 was a mild summer, so weather normal peaks would likely be higher</a:t>
            </a:r>
            <a:endParaRPr lang="en-US" dirty="0"/>
          </a:p>
        </p:txBody>
      </p:sp>
      <p:sp>
        <p:nvSpPr>
          <p:cNvPr id="9" name="Slide Number Placeholder 8"/>
          <p:cNvSpPr>
            <a:spLocks noGrp="1"/>
          </p:cNvSpPr>
          <p:nvPr>
            <p:ph type="sldNum" sz="quarter" idx="12"/>
          </p:nvPr>
        </p:nvSpPr>
        <p:spPr/>
        <p:txBody>
          <a:bodyPr/>
          <a:lstStyle/>
          <a:p>
            <a:fld id="{98FD20A7-8901-4B1E-8253-F45E193B8370}" type="slidenum">
              <a:rPr lang="en-US" smtClean="0"/>
              <a:t>10</a:t>
            </a:fld>
            <a:endParaRPr lang="en-US"/>
          </a:p>
        </p:txBody>
      </p:sp>
    </p:spTree>
    <p:extLst>
      <p:ext uri="{BB962C8B-B14F-4D97-AF65-F5344CB8AC3E}">
        <p14:creationId xmlns:p14="http://schemas.microsoft.com/office/powerpoint/2010/main" val="2691112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8001000" cy="1143000"/>
          </a:xfrm>
        </p:spPr>
        <p:txBody>
          <a:bodyPr/>
          <a:lstStyle/>
          <a:p>
            <a:r>
              <a:rPr lang="en-US" dirty="0" smtClean="0"/>
              <a:t>SUFG Gross &amp; Net Forecast vs. Module E — LRZ 1</a:t>
            </a:r>
            <a:endParaRPr lang="en-US" dirty="0"/>
          </a:p>
        </p:txBody>
      </p:sp>
      <p:pic>
        <p:nvPicPr>
          <p:cNvPr id="3" name="Picture 2"/>
          <p:cNvPicPr>
            <a:picLocks noChangeAspect="1"/>
          </p:cNvPicPr>
          <p:nvPr/>
        </p:nvPicPr>
        <p:blipFill>
          <a:blip r:embed="rId2"/>
          <a:stretch>
            <a:fillRect/>
          </a:stretch>
        </p:blipFill>
        <p:spPr>
          <a:xfrm>
            <a:off x="914400" y="1989909"/>
            <a:ext cx="7327737" cy="4574586"/>
          </a:xfrm>
          <a:prstGeom prst="rect">
            <a:avLst/>
          </a:prstGeom>
        </p:spPr>
      </p:pic>
      <p:sp>
        <p:nvSpPr>
          <p:cNvPr id="4" name="Slide Number Placeholder 3"/>
          <p:cNvSpPr>
            <a:spLocks noGrp="1"/>
          </p:cNvSpPr>
          <p:nvPr>
            <p:ph type="sldNum" sz="quarter" idx="12"/>
          </p:nvPr>
        </p:nvSpPr>
        <p:spPr/>
        <p:txBody>
          <a:bodyPr/>
          <a:lstStyle/>
          <a:p>
            <a:fld id="{98FD20A7-8901-4B1E-8253-F45E193B8370}" type="slidenum">
              <a:rPr lang="en-US" smtClean="0"/>
              <a:t>11</a:t>
            </a:fld>
            <a:endParaRPr lang="en-US"/>
          </a:p>
        </p:txBody>
      </p:sp>
    </p:spTree>
    <p:extLst>
      <p:ext uri="{BB962C8B-B14F-4D97-AF65-F5344CB8AC3E}">
        <p14:creationId xmlns:p14="http://schemas.microsoft.com/office/powerpoint/2010/main" val="1529288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SUFG Gross &amp; Net Forecast vs. Module </a:t>
            </a:r>
            <a:r>
              <a:rPr lang="en-US" dirty="0" smtClean="0"/>
              <a:t>E — LRZ 2</a:t>
            </a:r>
            <a:endParaRPr lang="en-US" dirty="0"/>
          </a:p>
        </p:txBody>
      </p:sp>
      <p:pic>
        <p:nvPicPr>
          <p:cNvPr id="4" name="Picture 3"/>
          <p:cNvPicPr>
            <a:picLocks noChangeAspect="1"/>
          </p:cNvPicPr>
          <p:nvPr/>
        </p:nvPicPr>
        <p:blipFill>
          <a:blip r:embed="rId2"/>
          <a:stretch>
            <a:fillRect/>
          </a:stretch>
        </p:blipFill>
        <p:spPr>
          <a:xfrm>
            <a:off x="908131" y="2057400"/>
            <a:ext cx="7327737" cy="4574586"/>
          </a:xfrm>
          <a:prstGeom prst="rect">
            <a:avLst/>
          </a:prstGeom>
        </p:spPr>
      </p:pic>
      <p:sp>
        <p:nvSpPr>
          <p:cNvPr id="3" name="Slide Number Placeholder 2"/>
          <p:cNvSpPr>
            <a:spLocks noGrp="1"/>
          </p:cNvSpPr>
          <p:nvPr>
            <p:ph type="sldNum" sz="quarter" idx="12"/>
          </p:nvPr>
        </p:nvSpPr>
        <p:spPr/>
        <p:txBody>
          <a:bodyPr/>
          <a:lstStyle/>
          <a:p>
            <a:fld id="{98FD20A7-8901-4B1E-8253-F45E193B8370}" type="slidenum">
              <a:rPr lang="en-US" smtClean="0"/>
              <a:t>12</a:t>
            </a:fld>
            <a:endParaRPr lang="en-US"/>
          </a:p>
        </p:txBody>
      </p:sp>
    </p:spTree>
    <p:extLst>
      <p:ext uri="{BB962C8B-B14F-4D97-AF65-F5344CB8AC3E}">
        <p14:creationId xmlns:p14="http://schemas.microsoft.com/office/powerpoint/2010/main" val="3380935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SUFG Gross &amp; Net Forecast vs. Module </a:t>
            </a:r>
            <a:r>
              <a:rPr lang="en-US" dirty="0" smtClean="0"/>
              <a:t>E — LRZ 3</a:t>
            </a:r>
            <a:endParaRPr lang="en-US" dirty="0"/>
          </a:p>
        </p:txBody>
      </p:sp>
      <p:pic>
        <p:nvPicPr>
          <p:cNvPr id="4" name="Picture 3"/>
          <p:cNvPicPr>
            <a:picLocks noChangeAspect="1"/>
          </p:cNvPicPr>
          <p:nvPr/>
        </p:nvPicPr>
        <p:blipFill>
          <a:blip r:embed="rId2"/>
          <a:stretch>
            <a:fillRect/>
          </a:stretch>
        </p:blipFill>
        <p:spPr>
          <a:xfrm>
            <a:off x="908131" y="1987731"/>
            <a:ext cx="7327737" cy="4574586"/>
          </a:xfrm>
          <a:prstGeom prst="rect">
            <a:avLst/>
          </a:prstGeom>
        </p:spPr>
      </p:pic>
      <p:sp>
        <p:nvSpPr>
          <p:cNvPr id="3" name="Slide Number Placeholder 2"/>
          <p:cNvSpPr>
            <a:spLocks noGrp="1"/>
          </p:cNvSpPr>
          <p:nvPr>
            <p:ph type="sldNum" sz="quarter" idx="12"/>
          </p:nvPr>
        </p:nvSpPr>
        <p:spPr/>
        <p:txBody>
          <a:bodyPr/>
          <a:lstStyle/>
          <a:p>
            <a:fld id="{98FD20A7-8901-4B1E-8253-F45E193B8370}" type="slidenum">
              <a:rPr lang="en-US" smtClean="0"/>
              <a:t>13</a:t>
            </a:fld>
            <a:endParaRPr lang="en-US"/>
          </a:p>
        </p:txBody>
      </p:sp>
    </p:spTree>
    <p:extLst>
      <p:ext uri="{BB962C8B-B14F-4D97-AF65-F5344CB8AC3E}">
        <p14:creationId xmlns:p14="http://schemas.microsoft.com/office/powerpoint/2010/main" val="3215715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SUFG Gross &amp; Net Forecast vs. Module </a:t>
            </a:r>
            <a:r>
              <a:rPr lang="en-US" dirty="0" smtClean="0"/>
              <a:t>E — LRZ 4</a:t>
            </a:r>
            <a:endParaRPr lang="en-US" dirty="0"/>
          </a:p>
        </p:txBody>
      </p:sp>
      <p:pic>
        <p:nvPicPr>
          <p:cNvPr id="4" name="Picture 3"/>
          <p:cNvPicPr>
            <a:picLocks noChangeAspect="1"/>
          </p:cNvPicPr>
          <p:nvPr/>
        </p:nvPicPr>
        <p:blipFill>
          <a:blip r:embed="rId2"/>
          <a:stretch>
            <a:fillRect/>
          </a:stretch>
        </p:blipFill>
        <p:spPr>
          <a:xfrm>
            <a:off x="908131" y="1981200"/>
            <a:ext cx="7327737" cy="4574586"/>
          </a:xfrm>
          <a:prstGeom prst="rect">
            <a:avLst/>
          </a:prstGeom>
        </p:spPr>
      </p:pic>
      <p:sp>
        <p:nvSpPr>
          <p:cNvPr id="3" name="Slide Number Placeholder 2"/>
          <p:cNvSpPr>
            <a:spLocks noGrp="1"/>
          </p:cNvSpPr>
          <p:nvPr>
            <p:ph type="sldNum" sz="quarter" idx="12"/>
          </p:nvPr>
        </p:nvSpPr>
        <p:spPr/>
        <p:txBody>
          <a:bodyPr/>
          <a:lstStyle/>
          <a:p>
            <a:fld id="{98FD20A7-8901-4B1E-8253-F45E193B8370}" type="slidenum">
              <a:rPr lang="en-US" smtClean="0"/>
              <a:t>14</a:t>
            </a:fld>
            <a:endParaRPr lang="en-US"/>
          </a:p>
        </p:txBody>
      </p:sp>
    </p:spTree>
    <p:extLst>
      <p:ext uri="{BB962C8B-B14F-4D97-AF65-F5344CB8AC3E}">
        <p14:creationId xmlns:p14="http://schemas.microsoft.com/office/powerpoint/2010/main" val="267094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SUFG Gross &amp; Net Forecast vs. Module </a:t>
            </a:r>
            <a:r>
              <a:rPr lang="en-US" dirty="0" smtClean="0"/>
              <a:t>E — LRZ 5</a:t>
            </a:r>
            <a:endParaRPr lang="en-US" dirty="0"/>
          </a:p>
        </p:txBody>
      </p:sp>
      <p:pic>
        <p:nvPicPr>
          <p:cNvPr id="4" name="Picture 3"/>
          <p:cNvPicPr>
            <a:picLocks noChangeAspect="1"/>
          </p:cNvPicPr>
          <p:nvPr/>
        </p:nvPicPr>
        <p:blipFill>
          <a:blip r:embed="rId2"/>
          <a:stretch>
            <a:fillRect/>
          </a:stretch>
        </p:blipFill>
        <p:spPr>
          <a:xfrm>
            <a:off x="908131" y="2007326"/>
            <a:ext cx="7327737" cy="4574586"/>
          </a:xfrm>
          <a:prstGeom prst="rect">
            <a:avLst/>
          </a:prstGeom>
        </p:spPr>
      </p:pic>
      <p:sp>
        <p:nvSpPr>
          <p:cNvPr id="3" name="Slide Number Placeholder 2"/>
          <p:cNvSpPr>
            <a:spLocks noGrp="1"/>
          </p:cNvSpPr>
          <p:nvPr>
            <p:ph type="sldNum" sz="quarter" idx="12"/>
          </p:nvPr>
        </p:nvSpPr>
        <p:spPr/>
        <p:txBody>
          <a:bodyPr/>
          <a:lstStyle/>
          <a:p>
            <a:fld id="{98FD20A7-8901-4B1E-8253-F45E193B8370}" type="slidenum">
              <a:rPr lang="en-US" smtClean="0"/>
              <a:t>15</a:t>
            </a:fld>
            <a:endParaRPr lang="en-US"/>
          </a:p>
        </p:txBody>
      </p:sp>
    </p:spTree>
    <p:extLst>
      <p:ext uri="{BB962C8B-B14F-4D97-AF65-F5344CB8AC3E}">
        <p14:creationId xmlns:p14="http://schemas.microsoft.com/office/powerpoint/2010/main" val="2877130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SUFG Gross &amp; Net Forecast vs. Module </a:t>
            </a:r>
            <a:r>
              <a:rPr lang="en-US" dirty="0" smtClean="0"/>
              <a:t>E — LRZ 6</a:t>
            </a:r>
            <a:endParaRPr lang="en-US" dirty="0"/>
          </a:p>
        </p:txBody>
      </p:sp>
      <p:pic>
        <p:nvPicPr>
          <p:cNvPr id="4" name="Picture 3"/>
          <p:cNvPicPr>
            <a:picLocks noChangeAspect="1"/>
          </p:cNvPicPr>
          <p:nvPr/>
        </p:nvPicPr>
        <p:blipFill>
          <a:blip r:embed="rId2"/>
          <a:stretch>
            <a:fillRect/>
          </a:stretch>
        </p:blipFill>
        <p:spPr>
          <a:xfrm>
            <a:off x="908131" y="1981200"/>
            <a:ext cx="7327737" cy="4574586"/>
          </a:xfrm>
          <a:prstGeom prst="rect">
            <a:avLst/>
          </a:prstGeom>
        </p:spPr>
      </p:pic>
      <p:sp>
        <p:nvSpPr>
          <p:cNvPr id="3" name="Slide Number Placeholder 2"/>
          <p:cNvSpPr>
            <a:spLocks noGrp="1"/>
          </p:cNvSpPr>
          <p:nvPr>
            <p:ph type="sldNum" sz="quarter" idx="12"/>
          </p:nvPr>
        </p:nvSpPr>
        <p:spPr/>
        <p:txBody>
          <a:bodyPr/>
          <a:lstStyle/>
          <a:p>
            <a:fld id="{98FD20A7-8901-4B1E-8253-F45E193B8370}" type="slidenum">
              <a:rPr lang="en-US" smtClean="0"/>
              <a:t>16</a:t>
            </a:fld>
            <a:endParaRPr lang="en-US"/>
          </a:p>
        </p:txBody>
      </p:sp>
    </p:spTree>
    <p:extLst>
      <p:ext uri="{BB962C8B-B14F-4D97-AF65-F5344CB8AC3E}">
        <p14:creationId xmlns:p14="http://schemas.microsoft.com/office/powerpoint/2010/main" val="8859650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SUFG Gross &amp; Net Forecast vs. Module </a:t>
            </a:r>
            <a:r>
              <a:rPr lang="en-US" dirty="0" smtClean="0"/>
              <a:t>E — LRZ 7</a:t>
            </a:r>
            <a:endParaRPr lang="en-US" dirty="0"/>
          </a:p>
        </p:txBody>
      </p:sp>
      <p:pic>
        <p:nvPicPr>
          <p:cNvPr id="4" name="Picture 3"/>
          <p:cNvPicPr>
            <a:picLocks noChangeAspect="1"/>
          </p:cNvPicPr>
          <p:nvPr/>
        </p:nvPicPr>
        <p:blipFill>
          <a:blip r:embed="rId2"/>
          <a:stretch>
            <a:fillRect/>
          </a:stretch>
        </p:blipFill>
        <p:spPr>
          <a:xfrm>
            <a:off x="908131" y="1981200"/>
            <a:ext cx="7327737" cy="4574586"/>
          </a:xfrm>
          <a:prstGeom prst="rect">
            <a:avLst/>
          </a:prstGeom>
        </p:spPr>
      </p:pic>
      <p:sp>
        <p:nvSpPr>
          <p:cNvPr id="3" name="Slide Number Placeholder 2"/>
          <p:cNvSpPr>
            <a:spLocks noGrp="1"/>
          </p:cNvSpPr>
          <p:nvPr>
            <p:ph type="sldNum" sz="quarter" idx="12"/>
          </p:nvPr>
        </p:nvSpPr>
        <p:spPr/>
        <p:txBody>
          <a:bodyPr/>
          <a:lstStyle/>
          <a:p>
            <a:fld id="{98FD20A7-8901-4B1E-8253-F45E193B8370}" type="slidenum">
              <a:rPr lang="en-US" smtClean="0"/>
              <a:t>17</a:t>
            </a:fld>
            <a:endParaRPr lang="en-US"/>
          </a:p>
        </p:txBody>
      </p:sp>
    </p:spTree>
    <p:extLst>
      <p:ext uri="{BB962C8B-B14F-4D97-AF65-F5344CB8AC3E}">
        <p14:creationId xmlns:p14="http://schemas.microsoft.com/office/powerpoint/2010/main" val="3595431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SUFG Gross &amp; Net Forecast vs. Module </a:t>
            </a:r>
            <a:r>
              <a:rPr lang="en-US" dirty="0" smtClean="0"/>
              <a:t>E — LRZ 8</a:t>
            </a:r>
            <a:endParaRPr lang="en-US" dirty="0"/>
          </a:p>
        </p:txBody>
      </p:sp>
      <p:pic>
        <p:nvPicPr>
          <p:cNvPr id="4" name="Picture 3"/>
          <p:cNvPicPr>
            <a:picLocks noChangeAspect="1"/>
          </p:cNvPicPr>
          <p:nvPr/>
        </p:nvPicPr>
        <p:blipFill>
          <a:blip r:embed="rId2"/>
          <a:stretch>
            <a:fillRect/>
          </a:stretch>
        </p:blipFill>
        <p:spPr>
          <a:xfrm>
            <a:off x="908131" y="2057400"/>
            <a:ext cx="7327737" cy="4574586"/>
          </a:xfrm>
          <a:prstGeom prst="rect">
            <a:avLst/>
          </a:prstGeom>
        </p:spPr>
      </p:pic>
      <p:sp>
        <p:nvSpPr>
          <p:cNvPr id="3" name="Slide Number Placeholder 2"/>
          <p:cNvSpPr>
            <a:spLocks noGrp="1"/>
          </p:cNvSpPr>
          <p:nvPr>
            <p:ph type="sldNum" sz="quarter" idx="12"/>
          </p:nvPr>
        </p:nvSpPr>
        <p:spPr/>
        <p:txBody>
          <a:bodyPr/>
          <a:lstStyle/>
          <a:p>
            <a:fld id="{98FD20A7-8901-4B1E-8253-F45E193B8370}" type="slidenum">
              <a:rPr lang="en-US" smtClean="0"/>
              <a:t>18</a:t>
            </a:fld>
            <a:endParaRPr lang="en-US"/>
          </a:p>
        </p:txBody>
      </p:sp>
    </p:spTree>
    <p:extLst>
      <p:ext uri="{BB962C8B-B14F-4D97-AF65-F5344CB8AC3E}">
        <p14:creationId xmlns:p14="http://schemas.microsoft.com/office/powerpoint/2010/main" val="2047234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SUFG Gross &amp; Net Forecast vs. Module </a:t>
            </a:r>
            <a:r>
              <a:rPr lang="en-US" dirty="0" smtClean="0"/>
              <a:t>E — LRZ 9</a:t>
            </a:r>
            <a:endParaRPr lang="en-US" dirty="0"/>
          </a:p>
        </p:txBody>
      </p:sp>
      <p:pic>
        <p:nvPicPr>
          <p:cNvPr id="4" name="Picture 3"/>
          <p:cNvPicPr>
            <a:picLocks noChangeAspect="1"/>
          </p:cNvPicPr>
          <p:nvPr/>
        </p:nvPicPr>
        <p:blipFill>
          <a:blip r:embed="rId2"/>
          <a:stretch>
            <a:fillRect/>
          </a:stretch>
        </p:blipFill>
        <p:spPr>
          <a:xfrm>
            <a:off x="908131" y="1981200"/>
            <a:ext cx="7327737" cy="4574586"/>
          </a:xfrm>
          <a:prstGeom prst="rect">
            <a:avLst/>
          </a:prstGeom>
        </p:spPr>
      </p:pic>
      <p:sp>
        <p:nvSpPr>
          <p:cNvPr id="3" name="Slide Number Placeholder 2"/>
          <p:cNvSpPr>
            <a:spLocks noGrp="1"/>
          </p:cNvSpPr>
          <p:nvPr>
            <p:ph type="sldNum" sz="quarter" idx="12"/>
          </p:nvPr>
        </p:nvSpPr>
        <p:spPr/>
        <p:txBody>
          <a:bodyPr/>
          <a:lstStyle/>
          <a:p>
            <a:fld id="{98FD20A7-8901-4B1E-8253-F45E193B8370}" type="slidenum">
              <a:rPr lang="en-US" smtClean="0"/>
              <a:t>19</a:t>
            </a:fld>
            <a:endParaRPr lang="en-US"/>
          </a:p>
        </p:txBody>
      </p:sp>
    </p:spTree>
    <p:extLst>
      <p:ext uri="{BB962C8B-B14F-4D97-AF65-F5344CB8AC3E}">
        <p14:creationId xmlns:p14="http://schemas.microsoft.com/office/powerpoint/2010/main" val="1178748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Feedback</a:t>
            </a:r>
            <a:endParaRPr lang="en-US" dirty="0"/>
          </a:p>
        </p:txBody>
      </p:sp>
      <p:sp>
        <p:nvSpPr>
          <p:cNvPr id="3" name="Content Placeholder 2"/>
          <p:cNvSpPr>
            <a:spLocks noGrp="1"/>
          </p:cNvSpPr>
          <p:nvPr>
            <p:ph idx="1"/>
          </p:nvPr>
        </p:nvSpPr>
        <p:spPr/>
        <p:txBody>
          <a:bodyPr/>
          <a:lstStyle/>
          <a:p>
            <a:r>
              <a:rPr lang="en-US" dirty="0" smtClean="0"/>
              <a:t>Use of binary variables instead of after-the-fact adjustment for seasonal peaks</a:t>
            </a:r>
          </a:p>
          <a:p>
            <a:pPr lvl="1"/>
            <a:r>
              <a:rPr lang="en-US" dirty="0" smtClean="0"/>
              <a:t>We think this potentially has merit but was not incorporated last year due to time limitations. Preliminary investigations had some issues with variables being statistically insignificant, but we will look at this more thoroughly this year.</a:t>
            </a:r>
            <a:endParaRPr lang="en-US" dirty="0"/>
          </a:p>
        </p:txBody>
      </p:sp>
      <p:sp>
        <p:nvSpPr>
          <p:cNvPr id="4" name="Slide Number Placeholder 3"/>
          <p:cNvSpPr>
            <a:spLocks noGrp="1"/>
          </p:cNvSpPr>
          <p:nvPr>
            <p:ph type="sldNum" sz="quarter" idx="12"/>
          </p:nvPr>
        </p:nvSpPr>
        <p:spPr/>
        <p:txBody>
          <a:bodyPr/>
          <a:lstStyle/>
          <a:p>
            <a:fld id="{98FD20A7-8901-4B1E-8253-F45E193B8370}" type="slidenum">
              <a:rPr lang="en-US" smtClean="0"/>
              <a:t>2</a:t>
            </a:fld>
            <a:endParaRPr lang="en-US"/>
          </a:p>
        </p:txBody>
      </p:sp>
    </p:spTree>
    <p:extLst>
      <p:ext uri="{BB962C8B-B14F-4D97-AF65-F5344CB8AC3E}">
        <p14:creationId xmlns:p14="http://schemas.microsoft.com/office/powerpoint/2010/main" val="3807319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SUFG Gross &amp; Net Forecast vs. Module </a:t>
            </a:r>
            <a:r>
              <a:rPr lang="en-US" dirty="0" smtClean="0"/>
              <a:t>E — LRZ 10</a:t>
            </a:r>
            <a:endParaRPr lang="en-US" dirty="0"/>
          </a:p>
        </p:txBody>
      </p:sp>
      <p:pic>
        <p:nvPicPr>
          <p:cNvPr id="4" name="Picture 3"/>
          <p:cNvPicPr>
            <a:picLocks noChangeAspect="1"/>
          </p:cNvPicPr>
          <p:nvPr/>
        </p:nvPicPr>
        <p:blipFill>
          <a:blip r:embed="rId2"/>
          <a:stretch>
            <a:fillRect/>
          </a:stretch>
        </p:blipFill>
        <p:spPr>
          <a:xfrm>
            <a:off x="908131" y="2013857"/>
            <a:ext cx="7327737" cy="4574586"/>
          </a:xfrm>
          <a:prstGeom prst="rect">
            <a:avLst/>
          </a:prstGeom>
        </p:spPr>
      </p:pic>
      <p:sp>
        <p:nvSpPr>
          <p:cNvPr id="3" name="Slide Number Placeholder 2"/>
          <p:cNvSpPr>
            <a:spLocks noGrp="1"/>
          </p:cNvSpPr>
          <p:nvPr>
            <p:ph type="sldNum" sz="quarter" idx="12"/>
          </p:nvPr>
        </p:nvSpPr>
        <p:spPr/>
        <p:txBody>
          <a:bodyPr/>
          <a:lstStyle/>
          <a:p>
            <a:fld id="{98FD20A7-8901-4B1E-8253-F45E193B8370}" type="slidenum">
              <a:rPr lang="en-US" smtClean="0"/>
              <a:t>20</a:t>
            </a:fld>
            <a:endParaRPr lang="en-US"/>
          </a:p>
        </p:txBody>
      </p:sp>
    </p:spTree>
    <p:extLst>
      <p:ext uri="{BB962C8B-B14F-4D97-AF65-F5344CB8AC3E}">
        <p14:creationId xmlns:p14="http://schemas.microsoft.com/office/powerpoint/2010/main" val="1133473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SUFG Gross &amp; Net Forecast vs. Module </a:t>
            </a:r>
            <a:r>
              <a:rPr lang="en-US" dirty="0" smtClean="0"/>
              <a:t>E — MISO System</a:t>
            </a:r>
            <a:endParaRPr lang="en-US" dirty="0"/>
          </a:p>
        </p:txBody>
      </p:sp>
      <p:pic>
        <p:nvPicPr>
          <p:cNvPr id="5" name="Picture 4"/>
          <p:cNvPicPr>
            <a:picLocks noChangeAspect="1"/>
          </p:cNvPicPr>
          <p:nvPr/>
        </p:nvPicPr>
        <p:blipFill>
          <a:blip r:embed="rId2"/>
          <a:stretch>
            <a:fillRect/>
          </a:stretch>
        </p:blipFill>
        <p:spPr>
          <a:xfrm>
            <a:off x="1170381" y="2057400"/>
            <a:ext cx="6803238" cy="4574586"/>
          </a:xfrm>
          <a:prstGeom prst="rect">
            <a:avLst/>
          </a:prstGeom>
        </p:spPr>
      </p:pic>
      <p:sp>
        <p:nvSpPr>
          <p:cNvPr id="3" name="Slide Number Placeholder 2"/>
          <p:cNvSpPr>
            <a:spLocks noGrp="1"/>
          </p:cNvSpPr>
          <p:nvPr>
            <p:ph type="sldNum" sz="quarter" idx="12"/>
          </p:nvPr>
        </p:nvSpPr>
        <p:spPr/>
        <p:txBody>
          <a:bodyPr/>
          <a:lstStyle/>
          <a:p>
            <a:fld id="{98FD20A7-8901-4B1E-8253-F45E193B8370}" type="slidenum">
              <a:rPr lang="en-US" smtClean="0"/>
              <a:t>21</a:t>
            </a:fld>
            <a:endParaRPr lang="en-US"/>
          </a:p>
        </p:txBody>
      </p:sp>
    </p:spTree>
    <p:extLst>
      <p:ext uri="{BB962C8B-B14F-4D97-AF65-F5344CB8AC3E}">
        <p14:creationId xmlns:p14="http://schemas.microsoft.com/office/powerpoint/2010/main" val="284718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Historical Summer </a:t>
            </a:r>
            <a:r>
              <a:rPr lang="en-US" sz="3200" dirty="0" smtClean="0"/>
              <a:t>Peak Demand* </a:t>
            </a:r>
            <a:r>
              <a:rPr lang="en-US" sz="3200" dirty="0"/>
              <a:t>(Metered Load in MW)</a:t>
            </a:r>
          </a:p>
        </p:txBody>
      </p:sp>
      <p:graphicFrame>
        <p:nvGraphicFramePr>
          <p:cNvPr id="10" name="Table 9"/>
          <p:cNvGraphicFramePr>
            <a:graphicFrameLocks noGrp="1"/>
          </p:cNvGraphicFramePr>
          <p:nvPr>
            <p:extLst>
              <p:ext uri="{D42A27DB-BD31-4B8C-83A1-F6EECF244321}">
                <p14:modId xmlns:p14="http://schemas.microsoft.com/office/powerpoint/2010/main" val="917500416"/>
              </p:ext>
            </p:extLst>
          </p:nvPr>
        </p:nvGraphicFramePr>
        <p:xfrm>
          <a:off x="1257300" y="2033451"/>
          <a:ext cx="6629398" cy="4062552"/>
        </p:xfrm>
        <a:graphic>
          <a:graphicData uri="http://schemas.openxmlformats.org/drawingml/2006/table">
            <a:tbl>
              <a:tblPr/>
              <a:tblGrid>
                <a:gridCol w="810407"/>
                <a:gridCol w="1301967"/>
                <a:gridCol w="1129256"/>
                <a:gridCol w="1129256"/>
                <a:gridCol w="1129256"/>
                <a:gridCol w="1129256"/>
              </a:tblGrid>
              <a:tr h="338546">
                <a:tc>
                  <a:txBody>
                    <a:bodyPr/>
                    <a:lstStyle/>
                    <a:p>
                      <a:pPr algn="ctr" fontAlgn="b"/>
                      <a:r>
                        <a:rPr lang="en-US" sz="1800" b="1" i="0" u="none" strike="noStrike" dirty="0">
                          <a:solidFill>
                            <a:srgbClr val="FFFFFF"/>
                          </a:solidFill>
                          <a:effectLst/>
                          <a:latin typeface="Calibri" panose="020F0502020204030204" pitchFamily="34" charset="0"/>
                        </a:rPr>
                        <a:t>LRZ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US" sz="1800" b="1" i="0" u="none" strike="noStrike" dirty="0">
                          <a:solidFill>
                            <a:srgbClr val="FFFFFF"/>
                          </a:solidFill>
                          <a:effectLst/>
                          <a:latin typeface="Calibri" panose="020F0502020204030204" pitchFamily="34" charset="0"/>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US" sz="1800" b="1" i="0" u="none" strike="noStrike">
                          <a:solidFill>
                            <a:srgbClr val="FFFFFF"/>
                          </a:solidFill>
                          <a:effectLst/>
                          <a:latin typeface="Calibri" panose="020F0502020204030204" pitchFamily="34" charset="0"/>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US" sz="1800" b="1" i="0" u="none" strike="noStrike">
                          <a:solidFill>
                            <a:srgbClr val="FFFFFF"/>
                          </a:solidFill>
                          <a:effectLst/>
                          <a:latin typeface="Calibri" panose="020F0502020204030204" pitchFamily="34" charset="0"/>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US" sz="1800" b="1" i="0" u="none" strike="noStrike">
                          <a:solidFill>
                            <a:srgbClr val="FFFFFF"/>
                          </a:solidFill>
                          <a:effectLst/>
                          <a:latin typeface="Calibri" panose="020F0502020204030204" pitchFamily="34" charset="0"/>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US" sz="1800" b="1" i="0" u="none" strike="noStrike" dirty="0">
                          <a:solidFill>
                            <a:srgbClr val="FFFFFF"/>
                          </a:solidFill>
                          <a:effectLst/>
                          <a:latin typeface="Calibri" panose="020F0502020204030204" pitchFamily="34" charset="0"/>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r>
              <a:tr h="338546">
                <a:tc>
                  <a:txBody>
                    <a:bodyPr/>
                    <a:lstStyle/>
                    <a:p>
                      <a:pPr algn="ctr" fontAlgn="b"/>
                      <a:r>
                        <a:rPr lang="en-US" sz="1600" b="1"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15,992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17,601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17,996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17,909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17,018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546">
                <a:tc>
                  <a:txBody>
                    <a:bodyPr/>
                    <a:lstStyle/>
                    <a:p>
                      <a:pPr algn="ctr" fontAlgn="b"/>
                      <a:r>
                        <a:rPr lang="en-US" sz="1600" b="1"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12,392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13,164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13,228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12,639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11,730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546">
                <a:tc>
                  <a:txBody>
                    <a:bodyPr/>
                    <a:lstStyle/>
                    <a:p>
                      <a:pPr algn="ctr" fontAlgn="b"/>
                      <a:r>
                        <a:rPr lang="en-US" sz="1600" b="1"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8,534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8,991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9,188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8,880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8,283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546">
                <a:tc>
                  <a:txBody>
                    <a:bodyPr/>
                    <a:lstStyle/>
                    <a:p>
                      <a:pPr algn="ctr" fontAlgn="b"/>
                      <a:r>
                        <a:rPr lang="en-US" sz="1600" b="1"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9,863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10,277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10,409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9,523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9,563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546">
                <a:tc>
                  <a:txBody>
                    <a:bodyPr/>
                    <a:lstStyle/>
                    <a:p>
                      <a:pPr algn="ctr" fontAlgn="b"/>
                      <a:r>
                        <a:rPr lang="en-US" sz="1600" b="1"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9,084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9,129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9,171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8,428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8,487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546">
                <a:tc>
                  <a:txBody>
                    <a:bodyPr/>
                    <a:lstStyle/>
                    <a:p>
                      <a:pPr algn="ctr" fontAlgn="b"/>
                      <a:r>
                        <a:rPr lang="en-US" sz="1600" b="1"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16,391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18,324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18,302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17,629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17,170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546">
                <a:tc>
                  <a:txBody>
                    <a:bodyPr/>
                    <a:lstStyle/>
                    <a:p>
                      <a:pPr algn="ctr" fontAlgn="b"/>
                      <a:r>
                        <a:rPr lang="en-US" sz="1600" b="1"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20,633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22,232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22,655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21,598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19,293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546">
                <a:tc>
                  <a:txBody>
                    <a:bodyPr/>
                    <a:lstStyle/>
                    <a:p>
                      <a:pPr algn="ctr" fontAlgn="b"/>
                      <a:r>
                        <a:rPr lang="en-US" sz="1600" b="1"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7,323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8,002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7,488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7,033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7,058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546">
                <a:tc>
                  <a:txBody>
                    <a:bodyPr/>
                    <a:lstStyle/>
                    <a:p>
                      <a:pPr algn="ctr" fontAlgn="b"/>
                      <a:r>
                        <a:rPr lang="en-US" sz="1600" b="1"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18,777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19,218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19,223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19,517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19,173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546">
                <a:tc>
                  <a:txBody>
                    <a:bodyPr/>
                    <a:lstStyle/>
                    <a:p>
                      <a:pPr algn="ctr" fontAlgn="b"/>
                      <a:r>
                        <a:rPr lang="en-US" sz="1600" b="1"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4,633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4,919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4,847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4,648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4,297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546">
                <a:tc>
                  <a:txBody>
                    <a:bodyPr/>
                    <a:lstStyle/>
                    <a:p>
                      <a:pPr algn="ctr" fontAlgn="b"/>
                      <a:r>
                        <a:rPr lang="en-US" sz="1600" b="1" i="0" u="none" strike="noStrike" dirty="0" smtClean="0">
                          <a:solidFill>
                            <a:srgbClr val="000000"/>
                          </a:solidFill>
                          <a:effectLst/>
                          <a:latin typeface="Calibri" panose="020F0502020204030204" pitchFamily="34" charset="0"/>
                        </a:rPr>
                        <a:t>MISO</a:t>
                      </a:r>
                      <a:endParaRPr lang="en-US" sz="16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118,833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127,556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126,590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122,445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114,709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990600" y="6324600"/>
            <a:ext cx="6324600" cy="369332"/>
          </a:xfrm>
          <a:prstGeom prst="rect">
            <a:avLst/>
          </a:prstGeom>
          <a:noFill/>
        </p:spPr>
        <p:txBody>
          <a:bodyPr wrap="square" rtlCol="0">
            <a:spAutoFit/>
          </a:bodyPr>
          <a:lstStyle/>
          <a:p>
            <a:r>
              <a:rPr lang="en-US" dirty="0" smtClean="0"/>
              <a:t>* LRZ values are non-coincident with MISO system peak</a:t>
            </a:r>
            <a:endParaRPr lang="en-US" dirty="0"/>
          </a:p>
        </p:txBody>
      </p:sp>
      <p:sp>
        <p:nvSpPr>
          <p:cNvPr id="5" name="Slide Number Placeholder 4"/>
          <p:cNvSpPr>
            <a:spLocks noGrp="1"/>
          </p:cNvSpPr>
          <p:nvPr>
            <p:ph type="sldNum" sz="quarter" idx="12"/>
          </p:nvPr>
        </p:nvSpPr>
        <p:spPr/>
        <p:txBody>
          <a:bodyPr/>
          <a:lstStyle/>
          <a:p>
            <a:fld id="{98FD20A7-8901-4B1E-8253-F45E193B8370}" type="slidenum">
              <a:rPr lang="en-US" smtClean="0"/>
              <a:t>22</a:t>
            </a:fld>
            <a:endParaRPr lang="en-US"/>
          </a:p>
        </p:txBody>
      </p:sp>
    </p:spTree>
    <p:extLst>
      <p:ext uri="{BB962C8B-B14F-4D97-AF65-F5344CB8AC3E}">
        <p14:creationId xmlns:p14="http://schemas.microsoft.com/office/powerpoint/2010/main" val="4051406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Energy and Winter Peak Demands</a:t>
            </a:r>
            <a:endParaRPr lang="en-US" dirty="0"/>
          </a:p>
        </p:txBody>
      </p:sp>
      <p:sp>
        <p:nvSpPr>
          <p:cNvPr id="3" name="Content Placeholder 2"/>
          <p:cNvSpPr>
            <a:spLocks noGrp="1"/>
          </p:cNvSpPr>
          <p:nvPr>
            <p:ph idx="1"/>
          </p:nvPr>
        </p:nvSpPr>
        <p:spPr/>
        <p:txBody>
          <a:bodyPr/>
          <a:lstStyle/>
          <a:p>
            <a:r>
              <a:rPr lang="en-US" sz="2800" dirty="0" smtClean="0"/>
              <a:t>We have not been provided annual energy numbers for comparison</a:t>
            </a:r>
          </a:p>
          <a:p>
            <a:r>
              <a:rPr lang="en-US" sz="2800" dirty="0" smtClean="0"/>
              <a:t>The lack of information on winter peak coincidence at the zonal and system levels means that any comparison would bias the Module E results high</a:t>
            </a:r>
          </a:p>
          <a:p>
            <a:pPr lvl="1"/>
            <a:r>
              <a:rPr lang="en-US" sz="2600" dirty="0" smtClean="0"/>
              <a:t>We would be comparing the sum of asset owner non-coincident peaks to ILF forecasts that are either coincident within the LRZ or within the system </a:t>
            </a:r>
            <a:endParaRPr lang="en-US" sz="2600" dirty="0"/>
          </a:p>
        </p:txBody>
      </p:sp>
      <p:sp>
        <p:nvSpPr>
          <p:cNvPr id="4" name="Slide Number Placeholder 3"/>
          <p:cNvSpPr>
            <a:spLocks noGrp="1"/>
          </p:cNvSpPr>
          <p:nvPr>
            <p:ph type="sldNum" sz="quarter" idx="12"/>
          </p:nvPr>
        </p:nvSpPr>
        <p:spPr/>
        <p:txBody>
          <a:bodyPr/>
          <a:lstStyle/>
          <a:p>
            <a:fld id="{98FD20A7-8901-4B1E-8253-F45E193B8370}" type="slidenum">
              <a:rPr lang="en-US" smtClean="0"/>
              <a:t>23</a:t>
            </a:fld>
            <a:endParaRPr lang="en-US"/>
          </a:p>
        </p:txBody>
      </p:sp>
    </p:spTree>
    <p:extLst>
      <p:ext uri="{BB962C8B-B14F-4D97-AF65-F5344CB8AC3E}">
        <p14:creationId xmlns:p14="http://schemas.microsoft.com/office/powerpoint/2010/main" val="1044773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124200"/>
            <a:ext cx="7772400" cy="1143000"/>
          </a:xfrm>
        </p:spPr>
        <p:txBody>
          <a:bodyPr/>
          <a:lstStyle/>
          <a:p>
            <a:r>
              <a:rPr lang="en-US" dirty="0" smtClean="0"/>
              <a:t>State Econometric Models</a:t>
            </a:r>
            <a:endParaRPr lang="en-US" dirty="0"/>
          </a:p>
        </p:txBody>
      </p:sp>
    </p:spTree>
    <p:extLst>
      <p:ext uri="{BB962C8B-B14F-4D97-AF65-F5344CB8AC3E}">
        <p14:creationId xmlns:p14="http://schemas.microsoft.com/office/powerpoint/2010/main" val="1295281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Development</a:t>
            </a:r>
            <a:endParaRPr lang="en-US" dirty="0"/>
          </a:p>
        </p:txBody>
      </p:sp>
      <p:sp>
        <p:nvSpPr>
          <p:cNvPr id="3" name="Content Placeholder 2"/>
          <p:cNvSpPr>
            <a:spLocks noGrp="1"/>
          </p:cNvSpPr>
          <p:nvPr>
            <p:ph idx="1"/>
          </p:nvPr>
        </p:nvSpPr>
        <p:spPr/>
        <p:txBody>
          <a:bodyPr/>
          <a:lstStyle/>
          <a:p>
            <a:r>
              <a:rPr lang="en-US" sz="2600" dirty="0" smtClean="0"/>
              <a:t>We used a similar process to last year to find models with a good fit, with an appropriate mix of explanatory variables, and that passed the tests for serial correlation and heteroskedasticity.</a:t>
            </a:r>
          </a:p>
          <a:p>
            <a:r>
              <a:rPr lang="en-US" sz="2600" dirty="0" smtClean="0"/>
              <a:t>Added another year of history (2014)</a:t>
            </a:r>
          </a:p>
          <a:p>
            <a:r>
              <a:rPr lang="en-US" sz="2600" dirty="0" smtClean="0"/>
              <a:t>Used the population-weighted virtual weather stations that were developed last year</a:t>
            </a:r>
          </a:p>
          <a:p>
            <a:r>
              <a:rPr lang="en-US" sz="2600" dirty="0" smtClean="0"/>
              <a:t>For some states, changes were made to the explanatory variables or sample periods </a:t>
            </a:r>
          </a:p>
          <a:p>
            <a:pPr lvl="1"/>
            <a:r>
              <a:rPr lang="en-US" sz="2200" dirty="0" smtClean="0"/>
              <a:t>changes (if any) are shown for each state</a:t>
            </a:r>
            <a:endParaRPr lang="en-US" sz="2200" dirty="0"/>
          </a:p>
        </p:txBody>
      </p:sp>
      <p:sp>
        <p:nvSpPr>
          <p:cNvPr id="4" name="Slide Number Placeholder 3"/>
          <p:cNvSpPr>
            <a:spLocks noGrp="1"/>
          </p:cNvSpPr>
          <p:nvPr>
            <p:ph type="sldNum" sz="quarter" idx="12"/>
          </p:nvPr>
        </p:nvSpPr>
        <p:spPr/>
        <p:txBody>
          <a:bodyPr/>
          <a:lstStyle/>
          <a:p>
            <a:fld id="{0F5B65B3-6850-4F89-8667-01CF857C4AEC}" type="slidenum">
              <a:rPr lang="en-US" smtClean="0"/>
              <a:t>25</a:t>
            </a:fld>
            <a:endParaRPr lang="en-US"/>
          </a:p>
        </p:txBody>
      </p:sp>
    </p:spTree>
    <p:extLst>
      <p:ext uri="{BB962C8B-B14F-4D97-AF65-F5344CB8AC3E}">
        <p14:creationId xmlns:p14="http://schemas.microsoft.com/office/powerpoint/2010/main" val="4240693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Dependent and Explanatory Variables</a:t>
            </a:r>
          </a:p>
        </p:txBody>
      </p:sp>
      <p:graphicFrame>
        <p:nvGraphicFramePr>
          <p:cNvPr id="4" name="Table 3"/>
          <p:cNvGraphicFramePr>
            <a:graphicFrameLocks noGrp="1"/>
          </p:cNvGraphicFramePr>
          <p:nvPr>
            <p:extLst/>
          </p:nvPr>
        </p:nvGraphicFramePr>
        <p:xfrm>
          <a:off x="838199" y="2058352"/>
          <a:ext cx="7550150" cy="4112895"/>
        </p:xfrm>
        <a:graphic>
          <a:graphicData uri="http://schemas.openxmlformats.org/drawingml/2006/table">
            <a:tbl>
              <a:tblPr/>
              <a:tblGrid>
                <a:gridCol w="2688072"/>
                <a:gridCol w="2272355"/>
                <a:gridCol w="2589723"/>
              </a:tblGrid>
              <a:tr h="255270">
                <a:tc>
                  <a:txBody>
                    <a:bodyPr/>
                    <a:lstStyle/>
                    <a:p>
                      <a:pPr algn="ctr" rtl="0" fontAlgn="ctr"/>
                      <a:r>
                        <a:rPr lang="en-US" sz="1100" b="1" i="0" u="none" strike="noStrike" dirty="0">
                          <a:solidFill>
                            <a:srgbClr val="FFFFFF"/>
                          </a:solidFill>
                          <a:effectLst/>
                          <a:latin typeface="Calibri" panose="020F0502020204030204" pitchFamily="34" charset="0"/>
                        </a:rPr>
                        <a:t>Variables</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US" sz="1100" b="1" i="0" u="none" strike="noStrike">
                          <a:solidFill>
                            <a:srgbClr val="FFFFFF"/>
                          </a:solidFill>
                          <a:effectLst/>
                          <a:latin typeface="Calibri" panose="020F0502020204030204" pitchFamily="34" charset="0"/>
                        </a:rPr>
                        <a:t>Eviews name</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en-US" sz="1100" b="1" i="0" u="none" strike="noStrike">
                          <a:solidFill>
                            <a:srgbClr val="FFFFFF"/>
                          </a:solidFill>
                          <a:effectLst/>
                          <a:latin typeface="Calibri" panose="020F0502020204030204" pitchFamily="34" charset="0"/>
                        </a:rPr>
                        <a:t>Units</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r>
              <a:tr h="255270">
                <a:tc>
                  <a:txBody>
                    <a:bodyPr/>
                    <a:lstStyle/>
                    <a:p>
                      <a:pPr algn="l" rtl="0" fontAlgn="ctr"/>
                      <a:r>
                        <a:rPr lang="en-US" sz="1000" b="1" i="1" u="none" strike="noStrike" dirty="0">
                          <a:solidFill>
                            <a:srgbClr val="000000"/>
                          </a:solidFill>
                          <a:effectLst/>
                          <a:latin typeface="Arial" panose="020B0604020202020204" pitchFamily="34" charset="0"/>
                        </a:rPr>
                        <a:t>Dependent variable:</a:t>
                      </a:r>
                    </a:p>
                  </a:txBody>
                  <a:tcPr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rtl="0" fontAlgn="ctr"/>
                      <a:endParaRPr lang="en-US" sz="1000" b="1" i="1" u="none" strike="noStrike">
                        <a:solidFill>
                          <a:srgbClr val="000000"/>
                        </a:solidFill>
                        <a:effectLst/>
                        <a:latin typeface="Arial" panose="020B0604020202020204" pitchFamily="34" charset="0"/>
                      </a:endParaRPr>
                    </a:p>
                  </a:txBody>
                  <a:tcPr marR="9525" marT="9525"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rtl="0" fontAlgn="ctr"/>
                      <a:r>
                        <a:rPr lang="en-US" sz="1000" b="1" i="1" u="none" strike="noStrike">
                          <a:solidFill>
                            <a:srgbClr val="000000"/>
                          </a:solidFill>
                          <a:effectLst/>
                          <a:latin typeface="Arial" panose="020B0604020202020204" pitchFamily="34" charset="0"/>
                        </a:rPr>
                        <a:t> </a:t>
                      </a:r>
                    </a:p>
                  </a:txBody>
                  <a:tcPr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r>
              <a:tr h="255270">
                <a:tc>
                  <a:txBody>
                    <a:bodyPr/>
                    <a:lstStyle/>
                    <a:p>
                      <a:pPr algn="l" rtl="0" fontAlgn="ctr"/>
                      <a:r>
                        <a:rPr lang="en-US" sz="1000" b="1" i="0" u="none" strike="noStrike" dirty="0">
                          <a:solidFill>
                            <a:srgbClr val="000000"/>
                          </a:solidFill>
                          <a:effectLst/>
                          <a:latin typeface="Arial" panose="020B0604020202020204" pitchFamily="34" charset="0"/>
                        </a:rPr>
                        <a:t>Electricity sales</a:t>
                      </a:r>
                    </a:p>
                  </a:txBody>
                  <a:tcPr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r>
                        <a:rPr lang="en-US" sz="1000" b="1" i="0" u="none" strike="noStrike">
                          <a:solidFill>
                            <a:srgbClr val="000000"/>
                          </a:solidFill>
                          <a:effectLst/>
                          <a:latin typeface="Arial" panose="020B0604020202020204" pitchFamily="34" charset="0"/>
                        </a:rPr>
                        <a:t>ELECTRICITY_SALES</a:t>
                      </a:r>
                    </a:p>
                  </a:txBody>
                  <a:tcPr marR="9525" marT="9525" marB="0" anchor="ctr">
                    <a:lnL>
                      <a:noFill/>
                    </a:lnL>
                    <a:lnR>
                      <a:noFill/>
                    </a:lnR>
                    <a:lnT>
                      <a:noFill/>
                    </a:lnT>
                    <a:lnB>
                      <a:noFill/>
                    </a:lnB>
                  </a:tcPr>
                </a:tc>
                <a:tc>
                  <a:txBody>
                    <a:bodyPr/>
                    <a:lstStyle/>
                    <a:p>
                      <a:pPr algn="l" rtl="0" fontAlgn="ctr"/>
                      <a:r>
                        <a:rPr lang="en-US" sz="1000" b="1" i="0" u="none" strike="noStrike" dirty="0" err="1" smtClean="0">
                          <a:solidFill>
                            <a:srgbClr val="000000"/>
                          </a:solidFill>
                          <a:effectLst/>
                          <a:latin typeface="Arial" panose="020B0604020202020204" pitchFamily="34" charset="0"/>
                        </a:rPr>
                        <a:t>Gwhs</a:t>
                      </a:r>
                      <a:endParaRPr lang="en-US" sz="1000" b="1" i="0" u="none" strike="noStrike" dirty="0">
                        <a:solidFill>
                          <a:srgbClr val="000000"/>
                        </a:solidFill>
                        <a:effectLst/>
                        <a:latin typeface="Arial" panose="020B0604020202020204" pitchFamily="34" charset="0"/>
                      </a:endParaRPr>
                    </a:p>
                  </a:txBody>
                  <a:tcPr marR="9525" marT="9525" marB="0" anchor="ctr">
                    <a:lnL>
                      <a:noFill/>
                    </a:lnL>
                    <a:lnR w="12700" cap="flat" cmpd="sng" algn="ctr">
                      <a:solidFill>
                        <a:srgbClr val="000000"/>
                      </a:solidFill>
                      <a:prstDash val="solid"/>
                      <a:round/>
                      <a:headEnd type="none" w="med" len="med"/>
                      <a:tailEnd type="none" w="med" len="med"/>
                    </a:lnR>
                    <a:lnT>
                      <a:noFill/>
                    </a:lnT>
                    <a:lnB>
                      <a:noFill/>
                    </a:lnB>
                  </a:tcPr>
                </a:tc>
              </a:tr>
              <a:tr h="255270">
                <a:tc>
                  <a:txBody>
                    <a:bodyPr/>
                    <a:lstStyle/>
                    <a:p>
                      <a:pPr algn="l" rtl="0" fontAlgn="ctr"/>
                      <a:r>
                        <a:rPr lang="en-US" sz="1000" b="1" i="1" u="none" strike="noStrike" dirty="0">
                          <a:solidFill>
                            <a:srgbClr val="000000"/>
                          </a:solidFill>
                          <a:effectLst/>
                          <a:latin typeface="Arial" panose="020B0604020202020204" pitchFamily="34" charset="0"/>
                        </a:rPr>
                        <a:t>Explanatory variables:</a:t>
                      </a:r>
                    </a:p>
                  </a:txBody>
                  <a:tcPr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rtl="0" fontAlgn="ctr"/>
                      <a:endParaRPr lang="en-US" sz="1000" b="1" i="0" u="none" strike="noStrike">
                        <a:solidFill>
                          <a:srgbClr val="000000"/>
                        </a:solidFill>
                        <a:effectLst/>
                        <a:latin typeface="Arial" panose="020B0604020202020204" pitchFamily="34" charset="0"/>
                      </a:endParaRPr>
                    </a:p>
                  </a:txBody>
                  <a:tcPr marR="9525" marT="9525" marB="0" anchor="ctr">
                    <a:lnL>
                      <a:noFill/>
                    </a:lnL>
                    <a:lnR>
                      <a:noFill/>
                    </a:lnR>
                    <a:lnT>
                      <a:noFill/>
                    </a:lnT>
                    <a:lnB>
                      <a:noFill/>
                    </a:lnB>
                    <a:solidFill>
                      <a:srgbClr val="D9D9D9"/>
                    </a:solidFill>
                  </a:tcPr>
                </a:tc>
                <a:tc>
                  <a:txBody>
                    <a:bodyPr/>
                    <a:lstStyle/>
                    <a:p>
                      <a:pPr algn="l" rtl="0" fontAlgn="ctr"/>
                      <a:r>
                        <a:rPr lang="en-US" sz="1000" b="1" i="0" u="none" strike="noStrike">
                          <a:solidFill>
                            <a:srgbClr val="000000"/>
                          </a:solidFill>
                          <a:effectLst/>
                          <a:latin typeface="Arial" panose="020B0604020202020204" pitchFamily="34" charset="0"/>
                        </a:rPr>
                        <a:t> </a:t>
                      </a:r>
                    </a:p>
                  </a:txBody>
                  <a:tcPr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255270">
                <a:tc>
                  <a:txBody>
                    <a:bodyPr/>
                    <a:lstStyle/>
                    <a:p>
                      <a:pPr algn="l" rtl="0" fontAlgn="ctr"/>
                      <a:r>
                        <a:rPr lang="en-US" sz="1000" b="1" i="0" u="none" strike="noStrike" dirty="0">
                          <a:solidFill>
                            <a:srgbClr val="000000"/>
                          </a:solidFill>
                          <a:effectLst/>
                          <a:latin typeface="Arial" panose="020B0604020202020204" pitchFamily="34" charset="0"/>
                        </a:rPr>
                        <a:t>Electricity prices</a:t>
                      </a:r>
                    </a:p>
                  </a:txBody>
                  <a:tcPr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r>
                        <a:rPr lang="en-US" sz="1000" b="1" i="0" u="none" strike="noStrike" dirty="0">
                          <a:solidFill>
                            <a:srgbClr val="000000"/>
                          </a:solidFill>
                          <a:effectLst/>
                          <a:latin typeface="Arial" panose="020B0604020202020204" pitchFamily="34" charset="0"/>
                        </a:rPr>
                        <a:t>REAL_ELECTRICITY_PRICE</a:t>
                      </a:r>
                    </a:p>
                  </a:txBody>
                  <a:tcPr marR="9525" marT="9525" marB="0" anchor="ctr">
                    <a:lnL>
                      <a:noFill/>
                    </a:lnL>
                    <a:lnR>
                      <a:noFill/>
                    </a:lnR>
                    <a:lnT>
                      <a:noFill/>
                    </a:lnT>
                    <a:lnB>
                      <a:noFill/>
                    </a:lnB>
                  </a:tcPr>
                </a:tc>
                <a:tc>
                  <a:txBody>
                    <a:bodyPr/>
                    <a:lstStyle/>
                    <a:p>
                      <a:pPr algn="l" rtl="0" fontAlgn="ctr"/>
                      <a:r>
                        <a:rPr lang="en-US" sz="1000" b="1" i="0" u="none" strike="noStrike" dirty="0">
                          <a:solidFill>
                            <a:srgbClr val="000000"/>
                          </a:solidFill>
                          <a:effectLst/>
                          <a:latin typeface="Arial" panose="020B0604020202020204" pitchFamily="34" charset="0"/>
                        </a:rPr>
                        <a:t>Cents/Kwh in </a:t>
                      </a:r>
                      <a:r>
                        <a:rPr lang="en-US" sz="1000" b="1" i="0" u="none" strike="noStrike" dirty="0" smtClean="0">
                          <a:solidFill>
                            <a:srgbClr val="000000"/>
                          </a:solidFill>
                          <a:effectLst/>
                          <a:latin typeface="Arial" panose="020B0604020202020204" pitchFamily="34" charset="0"/>
                        </a:rPr>
                        <a:t>2009 </a:t>
                      </a:r>
                      <a:r>
                        <a:rPr lang="en-US" sz="1000" b="1" i="0" u="none" strike="noStrike" dirty="0">
                          <a:solidFill>
                            <a:srgbClr val="000000"/>
                          </a:solidFill>
                          <a:effectLst/>
                          <a:latin typeface="Arial" panose="020B0604020202020204" pitchFamily="34" charset="0"/>
                        </a:rPr>
                        <a:t>dollars *</a:t>
                      </a:r>
                    </a:p>
                  </a:txBody>
                  <a:tcPr marR="9525" marT="9525" marB="0" anchor="ctr">
                    <a:lnL>
                      <a:noFill/>
                    </a:lnL>
                    <a:lnR w="12700" cap="flat" cmpd="sng" algn="ctr">
                      <a:solidFill>
                        <a:srgbClr val="000000"/>
                      </a:solidFill>
                      <a:prstDash val="solid"/>
                      <a:round/>
                      <a:headEnd type="none" w="med" len="med"/>
                      <a:tailEnd type="none" w="med" len="med"/>
                    </a:lnR>
                    <a:lnT>
                      <a:noFill/>
                    </a:lnT>
                    <a:lnB>
                      <a:noFill/>
                    </a:lnB>
                  </a:tcPr>
                </a:tc>
              </a:tr>
              <a:tr h="255270">
                <a:tc>
                  <a:txBody>
                    <a:bodyPr/>
                    <a:lstStyle/>
                    <a:p>
                      <a:pPr algn="l" rtl="0" fontAlgn="ctr"/>
                      <a:r>
                        <a:rPr lang="en-US" sz="1000" b="1" i="0" u="none" strike="noStrike">
                          <a:solidFill>
                            <a:srgbClr val="000000"/>
                          </a:solidFill>
                          <a:effectLst/>
                          <a:latin typeface="Arial" panose="020B0604020202020204" pitchFamily="34" charset="0"/>
                        </a:rPr>
                        <a:t>Natural gas prices</a:t>
                      </a:r>
                    </a:p>
                  </a:txBody>
                  <a:tcPr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rtl="0" fontAlgn="ctr"/>
                      <a:r>
                        <a:rPr lang="en-US" sz="1000" b="1" i="0" u="none" strike="noStrike" dirty="0">
                          <a:solidFill>
                            <a:srgbClr val="000000"/>
                          </a:solidFill>
                          <a:effectLst/>
                          <a:latin typeface="Arial" panose="020B0604020202020204" pitchFamily="34" charset="0"/>
                        </a:rPr>
                        <a:t>REAL_NATURAL_GAS_PRICE</a:t>
                      </a:r>
                    </a:p>
                  </a:txBody>
                  <a:tcPr marR="9525" marT="9525" marB="0" anchor="ctr">
                    <a:lnL>
                      <a:noFill/>
                    </a:lnL>
                    <a:lnR>
                      <a:noFill/>
                    </a:lnR>
                    <a:lnT>
                      <a:noFill/>
                    </a:lnT>
                    <a:lnB>
                      <a:noFill/>
                    </a:lnB>
                    <a:solidFill>
                      <a:srgbClr val="D9D9D9"/>
                    </a:solidFill>
                  </a:tcPr>
                </a:tc>
                <a:tc>
                  <a:txBody>
                    <a:bodyPr/>
                    <a:lstStyle/>
                    <a:p>
                      <a:pPr algn="l" rtl="0" fontAlgn="ctr"/>
                      <a:r>
                        <a:rPr lang="en-US" sz="1000" b="1" i="0" u="none" strike="noStrike" dirty="0">
                          <a:solidFill>
                            <a:srgbClr val="000000"/>
                          </a:solidFill>
                          <a:effectLst/>
                          <a:latin typeface="Arial" panose="020B0604020202020204" pitchFamily="34" charset="0"/>
                        </a:rPr>
                        <a:t>Dollars/</a:t>
                      </a:r>
                      <a:r>
                        <a:rPr lang="en-US" sz="1000" b="1" i="0" u="none" strike="noStrike" dirty="0" err="1">
                          <a:solidFill>
                            <a:srgbClr val="000000"/>
                          </a:solidFill>
                          <a:effectLst/>
                          <a:latin typeface="Arial" panose="020B0604020202020204" pitchFamily="34" charset="0"/>
                        </a:rPr>
                        <a:t>Mcf</a:t>
                      </a:r>
                      <a:r>
                        <a:rPr lang="en-US" sz="1000" b="1" i="0" u="none" strike="noStrike" dirty="0">
                          <a:solidFill>
                            <a:srgbClr val="000000"/>
                          </a:solidFill>
                          <a:effectLst/>
                          <a:latin typeface="Arial" panose="020B0604020202020204" pitchFamily="34" charset="0"/>
                        </a:rPr>
                        <a:t> in </a:t>
                      </a:r>
                      <a:r>
                        <a:rPr lang="en-US" sz="1000" b="1" i="0" u="none" strike="noStrike" dirty="0" smtClean="0">
                          <a:solidFill>
                            <a:srgbClr val="000000"/>
                          </a:solidFill>
                          <a:effectLst/>
                          <a:latin typeface="Arial" panose="020B0604020202020204" pitchFamily="34" charset="0"/>
                        </a:rPr>
                        <a:t>2009 </a:t>
                      </a:r>
                      <a:r>
                        <a:rPr lang="en-US" sz="1000" b="1" i="0" u="none" strike="noStrike" dirty="0">
                          <a:solidFill>
                            <a:srgbClr val="000000"/>
                          </a:solidFill>
                          <a:effectLst/>
                          <a:latin typeface="Arial" panose="020B0604020202020204" pitchFamily="34" charset="0"/>
                        </a:rPr>
                        <a:t>dollars *</a:t>
                      </a:r>
                    </a:p>
                  </a:txBody>
                  <a:tcPr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255270">
                <a:tc>
                  <a:txBody>
                    <a:bodyPr/>
                    <a:lstStyle/>
                    <a:p>
                      <a:pPr algn="l" rtl="0" fontAlgn="ctr"/>
                      <a:r>
                        <a:rPr lang="en-US" sz="1000" b="1" i="0" u="none" strike="noStrike">
                          <a:solidFill>
                            <a:srgbClr val="000000"/>
                          </a:solidFill>
                          <a:effectLst/>
                          <a:latin typeface="Arial" panose="020B0604020202020204" pitchFamily="34" charset="0"/>
                        </a:rPr>
                        <a:t>Real personal income</a:t>
                      </a:r>
                    </a:p>
                  </a:txBody>
                  <a:tcPr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r>
                        <a:rPr lang="en-US" sz="1000" b="1" i="0" u="none" strike="noStrike" dirty="0">
                          <a:solidFill>
                            <a:srgbClr val="000000"/>
                          </a:solidFill>
                          <a:effectLst/>
                          <a:latin typeface="Arial" panose="020B0604020202020204" pitchFamily="34" charset="0"/>
                        </a:rPr>
                        <a:t>REAL_INCOME</a:t>
                      </a:r>
                    </a:p>
                  </a:txBody>
                  <a:tcPr marR="9525" marT="9525" marB="0" anchor="ctr">
                    <a:lnL>
                      <a:noFill/>
                    </a:lnL>
                    <a:lnR>
                      <a:noFill/>
                    </a:lnR>
                    <a:lnT>
                      <a:noFill/>
                    </a:lnT>
                    <a:lnB>
                      <a:noFill/>
                    </a:lnB>
                  </a:tcPr>
                </a:tc>
                <a:tc>
                  <a:txBody>
                    <a:bodyPr/>
                    <a:lstStyle/>
                    <a:p>
                      <a:pPr algn="l" rtl="0" fontAlgn="ctr"/>
                      <a:r>
                        <a:rPr lang="en-US" sz="1000" b="1" i="0" u="none" strike="noStrike" dirty="0">
                          <a:solidFill>
                            <a:srgbClr val="000000"/>
                          </a:solidFill>
                          <a:effectLst/>
                          <a:latin typeface="Arial" panose="020B0604020202020204" pitchFamily="34" charset="0"/>
                        </a:rPr>
                        <a:t>Thousands of </a:t>
                      </a:r>
                      <a:r>
                        <a:rPr lang="en-US" sz="1000" b="1" i="0" u="none" strike="noStrike" dirty="0" smtClean="0">
                          <a:solidFill>
                            <a:srgbClr val="000000"/>
                          </a:solidFill>
                          <a:effectLst/>
                          <a:latin typeface="Arial" panose="020B0604020202020204" pitchFamily="34" charset="0"/>
                        </a:rPr>
                        <a:t>2009 </a:t>
                      </a:r>
                      <a:r>
                        <a:rPr lang="en-US" sz="1000" b="1" i="0" u="none" strike="noStrike" dirty="0">
                          <a:solidFill>
                            <a:srgbClr val="000000"/>
                          </a:solidFill>
                          <a:effectLst/>
                          <a:latin typeface="Arial" panose="020B0604020202020204" pitchFamily="34" charset="0"/>
                        </a:rPr>
                        <a:t>dollars </a:t>
                      </a:r>
                    </a:p>
                  </a:txBody>
                  <a:tcPr marR="9525" marT="9525" marB="0" anchor="ctr">
                    <a:lnL>
                      <a:noFill/>
                    </a:lnL>
                    <a:lnR w="12700" cap="flat" cmpd="sng" algn="ctr">
                      <a:solidFill>
                        <a:srgbClr val="000000"/>
                      </a:solidFill>
                      <a:prstDash val="solid"/>
                      <a:round/>
                      <a:headEnd type="none" w="med" len="med"/>
                      <a:tailEnd type="none" w="med" len="med"/>
                    </a:lnR>
                    <a:lnT>
                      <a:noFill/>
                    </a:lnT>
                    <a:lnB>
                      <a:noFill/>
                    </a:lnB>
                  </a:tcPr>
                </a:tc>
              </a:tr>
              <a:tr h="255270">
                <a:tc>
                  <a:txBody>
                    <a:bodyPr/>
                    <a:lstStyle/>
                    <a:p>
                      <a:pPr algn="l" rtl="0" fontAlgn="ctr"/>
                      <a:r>
                        <a:rPr lang="en-US" sz="1000" b="1" i="0" u="none" strike="noStrike">
                          <a:solidFill>
                            <a:srgbClr val="000000"/>
                          </a:solidFill>
                          <a:effectLst/>
                          <a:latin typeface="Arial" panose="020B0604020202020204" pitchFamily="34" charset="0"/>
                        </a:rPr>
                        <a:t>Population</a:t>
                      </a:r>
                    </a:p>
                  </a:txBody>
                  <a:tcPr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rtl="0" fontAlgn="ctr"/>
                      <a:r>
                        <a:rPr lang="en-US" sz="1000" b="1" i="0" u="none" strike="noStrike" dirty="0">
                          <a:solidFill>
                            <a:srgbClr val="000000"/>
                          </a:solidFill>
                          <a:effectLst/>
                          <a:latin typeface="Arial" panose="020B0604020202020204" pitchFamily="34" charset="0"/>
                        </a:rPr>
                        <a:t>POPULATION</a:t>
                      </a:r>
                    </a:p>
                  </a:txBody>
                  <a:tcPr marR="9525" marT="9525" marB="0" anchor="ctr">
                    <a:lnL>
                      <a:noFill/>
                    </a:lnL>
                    <a:lnR>
                      <a:noFill/>
                    </a:lnR>
                    <a:lnT>
                      <a:noFill/>
                    </a:lnT>
                    <a:lnB>
                      <a:noFill/>
                    </a:lnB>
                    <a:solidFill>
                      <a:srgbClr val="D9D9D9"/>
                    </a:solidFill>
                  </a:tcPr>
                </a:tc>
                <a:tc>
                  <a:txBody>
                    <a:bodyPr/>
                    <a:lstStyle/>
                    <a:p>
                      <a:pPr algn="l" rtl="0" fontAlgn="ctr"/>
                      <a:r>
                        <a:rPr lang="en-US" sz="1000" b="1" i="0" u="none" strike="noStrike" dirty="0">
                          <a:solidFill>
                            <a:srgbClr val="000000"/>
                          </a:solidFill>
                          <a:effectLst/>
                          <a:latin typeface="Arial" panose="020B0604020202020204" pitchFamily="34" charset="0"/>
                        </a:rPr>
                        <a:t>Number of people</a:t>
                      </a:r>
                    </a:p>
                  </a:txBody>
                  <a:tcPr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255270">
                <a:tc>
                  <a:txBody>
                    <a:bodyPr/>
                    <a:lstStyle/>
                    <a:p>
                      <a:pPr algn="l" rtl="0" fontAlgn="ctr"/>
                      <a:r>
                        <a:rPr lang="en-US" sz="1000" b="1" i="0" u="none" strike="noStrike">
                          <a:solidFill>
                            <a:srgbClr val="000000"/>
                          </a:solidFill>
                          <a:effectLst/>
                          <a:latin typeface="Arial" panose="020B0604020202020204" pitchFamily="34" charset="0"/>
                        </a:rPr>
                        <a:t>Manufacturing employment</a:t>
                      </a:r>
                    </a:p>
                  </a:txBody>
                  <a:tcPr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r>
                        <a:rPr lang="en-US" sz="1000" b="1" i="0" u="none" strike="noStrike" dirty="0">
                          <a:solidFill>
                            <a:srgbClr val="000000"/>
                          </a:solidFill>
                          <a:effectLst/>
                          <a:latin typeface="Arial" panose="020B0604020202020204" pitchFamily="34" charset="0"/>
                        </a:rPr>
                        <a:t>MANUFACTURING_EMP</a:t>
                      </a:r>
                    </a:p>
                  </a:txBody>
                  <a:tcPr marR="9525" marT="9525" marB="0" anchor="ctr">
                    <a:lnL>
                      <a:noFill/>
                    </a:lnL>
                    <a:lnR>
                      <a:noFill/>
                    </a:lnR>
                    <a:lnT>
                      <a:noFill/>
                    </a:lnT>
                    <a:lnB>
                      <a:noFill/>
                    </a:lnB>
                  </a:tcPr>
                </a:tc>
                <a:tc>
                  <a:txBody>
                    <a:bodyPr/>
                    <a:lstStyle/>
                    <a:p>
                      <a:pPr algn="l" rtl="0" fontAlgn="ctr"/>
                      <a:r>
                        <a:rPr lang="en-US" sz="1000" b="1" i="0" u="none" strike="noStrike" dirty="0">
                          <a:solidFill>
                            <a:srgbClr val="000000"/>
                          </a:solidFill>
                          <a:effectLst/>
                          <a:latin typeface="Arial" panose="020B0604020202020204" pitchFamily="34" charset="0"/>
                        </a:rPr>
                        <a:t>Number of jobs</a:t>
                      </a:r>
                    </a:p>
                  </a:txBody>
                  <a:tcPr marR="9525" marT="9525" marB="0" anchor="ctr">
                    <a:lnL>
                      <a:noFill/>
                    </a:lnL>
                    <a:lnR w="12700" cap="flat" cmpd="sng" algn="ctr">
                      <a:solidFill>
                        <a:srgbClr val="000000"/>
                      </a:solidFill>
                      <a:prstDash val="solid"/>
                      <a:round/>
                      <a:headEnd type="none" w="med" len="med"/>
                      <a:tailEnd type="none" w="med" len="med"/>
                    </a:lnR>
                    <a:lnT>
                      <a:noFill/>
                    </a:lnT>
                    <a:lnB>
                      <a:noFill/>
                    </a:lnB>
                  </a:tcPr>
                </a:tc>
              </a:tr>
              <a:tr h="255270">
                <a:tc>
                  <a:txBody>
                    <a:bodyPr/>
                    <a:lstStyle/>
                    <a:p>
                      <a:pPr algn="l" rtl="0" fontAlgn="ctr"/>
                      <a:r>
                        <a:rPr lang="en-US" sz="1000" b="1" i="0" u="none" strike="noStrike">
                          <a:solidFill>
                            <a:srgbClr val="000000"/>
                          </a:solidFill>
                          <a:effectLst/>
                          <a:latin typeface="Arial" panose="020B0604020202020204" pitchFamily="34" charset="0"/>
                        </a:rPr>
                        <a:t>Non-manufacturing employment</a:t>
                      </a:r>
                    </a:p>
                  </a:txBody>
                  <a:tcPr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rtl="0" fontAlgn="ctr"/>
                      <a:r>
                        <a:rPr lang="en-US" sz="1000" b="1" i="0" u="none" strike="noStrike" dirty="0">
                          <a:solidFill>
                            <a:srgbClr val="000000"/>
                          </a:solidFill>
                          <a:effectLst/>
                          <a:latin typeface="Arial" panose="020B0604020202020204" pitchFamily="34" charset="0"/>
                        </a:rPr>
                        <a:t>NON_MANUFACTURING_EMP</a:t>
                      </a:r>
                    </a:p>
                  </a:txBody>
                  <a:tcPr marR="9525" marT="9525" marB="0" anchor="ctr">
                    <a:lnL>
                      <a:noFill/>
                    </a:lnL>
                    <a:lnR>
                      <a:noFill/>
                    </a:lnR>
                    <a:lnT>
                      <a:noFill/>
                    </a:lnT>
                    <a:lnB>
                      <a:noFill/>
                    </a:lnB>
                    <a:solidFill>
                      <a:srgbClr val="D9D9D9"/>
                    </a:solidFill>
                  </a:tcPr>
                </a:tc>
                <a:tc>
                  <a:txBody>
                    <a:bodyPr/>
                    <a:lstStyle/>
                    <a:p>
                      <a:pPr algn="l" rtl="0" fontAlgn="ctr"/>
                      <a:r>
                        <a:rPr lang="en-US" sz="1000" b="1" i="0" u="none" strike="noStrike" dirty="0">
                          <a:solidFill>
                            <a:srgbClr val="000000"/>
                          </a:solidFill>
                          <a:effectLst/>
                          <a:latin typeface="Arial" panose="020B0604020202020204" pitchFamily="34" charset="0"/>
                        </a:rPr>
                        <a:t>Number of jobs</a:t>
                      </a:r>
                    </a:p>
                  </a:txBody>
                  <a:tcPr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255270">
                <a:tc>
                  <a:txBody>
                    <a:bodyPr/>
                    <a:lstStyle/>
                    <a:p>
                      <a:pPr algn="l" rtl="0" fontAlgn="ctr"/>
                      <a:r>
                        <a:rPr lang="en-US" sz="1000" b="1" i="0" u="none" strike="noStrike">
                          <a:solidFill>
                            <a:srgbClr val="000000"/>
                          </a:solidFill>
                          <a:effectLst/>
                          <a:latin typeface="Arial" panose="020B0604020202020204" pitchFamily="34" charset="0"/>
                        </a:rPr>
                        <a:t>Non-farm employment</a:t>
                      </a:r>
                    </a:p>
                  </a:txBody>
                  <a:tcPr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r>
                        <a:rPr lang="en-US" sz="1000" b="1" i="0" u="none" strike="noStrike" dirty="0">
                          <a:solidFill>
                            <a:srgbClr val="000000"/>
                          </a:solidFill>
                          <a:effectLst/>
                          <a:latin typeface="Arial" panose="020B0604020202020204" pitchFamily="34" charset="0"/>
                        </a:rPr>
                        <a:t>NON_FARM_EMP</a:t>
                      </a:r>
                    </a:p>
                  </a:txBody>
                  <a:tcPr marR="9525" marT="9525" marB="0" anchor="ctr">
                    <a:lnL>
                      <a:noFill/>
                    </a:lnL>
                    <a:lnR>
                      <a:noFill/>
                    </a:lnR>
                    <a:lnT>
                      <a:noFill/>
                    </a:lnT>
                    <a:lnB>
                      <a:noFill/>
                    </a:lnB>
                  </a:tcPr>
                </a:tc>
                <a:tc>
                  <a:txBody>
                    <a:bodyPr/>
                    <a:lstStyle/>
                    <a:p>
                      <a:pPr algn="l" rtl="0" fontAlgn="ctr"/>
                      <a:r>
                        <a:rPr lang="en-US" sz="1000" b="1" i="0" u="none" strike="noStrike" dirty="0">
                          <a:solidFill>
                            <a:srgbClr val="000000"/>
                          </a:solidFill>
                          <a:effectLst/>
                          <a:latin typeface="Arial" panose="020B0604020202020204" pitchFamily="34" charset="0"/>
                        </a:rPr>
                        <a:t>Number of jobs</a:t>
                      </a:r>
                    </a:p>
                  </a:txBody>
                  <a:tcPr marR="9525" marT="9525" marB="0" anchor="ctr">
                    <a:lnL>
                      <a:noFill/>
                    </a:lnL>
                    <a:lnR w="12700" cap="flat" cmpd="sng" algn="ctr">
                      <a:solidFill>
                        <a:srgbClr val="000000"/>
                      </a:solidFill>
                      <a:prstDash val="solid"/>
                      <a:round/>
                      <a:headEnd type="none" w="med" len="med"/>
                      <a:tailEnd type="none" w="med" len="med"/>
                    </a:lnR>
                    <a:lnT>
                      <a:noFill/>
                    </a:lnT>
                    <a:lnB>
                      <a:noFill/>
                    </a:lnB>
                  </a:tcPr>
                </a:tc>
              </a:tr>
              <a:tr h="255270">
                <a:tc>
                  <a:txBody>
                    <a:bodyPr/>
                    <a:lstStyle/>
                    <a:p>
                      <a:pPr algn="l" rtl="0" fontAlgn="ctr"/>
                      <a:r>
                        <a:rPr lang="en-US" sz="1000" b="1" i="0" u="none" strike="noStrike">
                          <a:solidFill>
                            <a:srgbClr val="000000"/>
                          </a:solidFill>
                          <a:effectLst/>
                          <a:latin typeface="Arial" panose="020B0604020202020204" pitchFamily="34" charset="0"/>
                        </a:rPr>
                        <a:t>Gross state product</a:t>
                      </a:r>
                    </a:p>
                  </a:txBody>
                  <a:tcPr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rtl="0" fontAlgn="ctr"/>
                      <a:r>
                        <a:rPr lang="en-US" sz="1000" b="1" i="0" u="none" strike="noStrike" dirty="0">
                          <a:solidFill>
                            <a:srgbClr val="000000"/>
                          </a:solidFill>
                          <a:effectLst/>
                          <a:latin typeface="Arial" panose="020B0604020202020204" pitchFamily="34" charset="0"/>
                        </a:rPr>
                        <a:t>REAL_GSP</a:t>
                      </a:r>
                    </a:p>
                  </a:txBody>
                  <a:tcPr marR="9525" marT="9525" marB="0" anchor="ctr">
                    <a:lnL>
                      <a:noFill/>
                    </a:lnL>
                    <a:lnR>
                      <a:noFill/>
                    </a:lnR>
                    <a:lnT>
                      <a:noFill/>
                    </a:lnT>
                    <a:lnB>
                      <a:noFill/>
                    </a:lnB>
                    <a:solidFill>
                      <a:srgbClr val="D9D9D9"/>
                    </a:solidFill>
                  </a:tcPr>
                </a:tc>
                <a:tc>
                  <a:txBody>
                    <a:bodyPr/>
                    <a:lstStyle/>
                    <a:p>
                      <a:pPr algn="l" rtl="0" fontAlgn="ctr"/>
                      <a:r>
                        <a:rPr lang="en-US" sz="1000" b="1" i="0" u="none" strike="noStrike" dirty="0" smtClean="0">
                          <a:solidFill>
                            <a:srgbClr val="000000"/>
                          </a:solidFill>
                          <a:effectLst/>
                          <a:latin typeface="Arial" panose="020B0604020202020204" pitchFamily="34" charset="0"/>
                        </a:rPr>
                        <a:t>Millions</a:t>
                      </a:r>
                      <a:r>
                        <a:rPr lang="en-US" sz="1000" b="1" i="0" u="none" strike="noStrike" baseline="0" dirty="0" smtClean="0">
                          <a:solidFill>
                            <a:srgbClr val="000000"/>
                          </a:solidFill>
                          <a:effectLst/>
                          <a:latin typeface="Arial" panose="020B0604020202020204" pitchFamily="34" charset="0"/>
                        </a:rPr>
                        <a:t> </a:t>
                      </a:r>
                      <a:r>
                        <a:rPr lang="en-US" sz="1000" b="1" i="0" u="none" strike="noStrike" dirty="0" smtClean="0">
                          <a:solidFill>
                            <a:srgbClr val="000000"/>
                          </a:solidFill>
                          <a:effectLst/>
                          <a:latin typeface="Arial" panose="020B0604020202020204" pitchFamily="34" charset="0"/>
                        </a:rPr>
                        <a:t>in 2009 </a:t>
                      </a:r>
                      <a:r>
                        <a:rPr lang="en-US" sz="1000" b="1" i="0" u="none" strike="noStrike" dirty="0">
                          <a:solidFill>
                            <a:srgbClr val="000000"/>
                          </a:solidFill>
                          <a:effectLst/>
                          <a:latin typeface="Arial" panose="020B0604020202020204" pitchFamily="34" charset="0"/>
                        </a:rPr>
                        <a:t>dollars</a:t>
                      </a:r>
                    </a:p>
                  </a:txBody>
                  <a:tcPr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255270">
                <a:tc>
                  <a:txBody>
                    <a:bodyPr/>
                    <a:lstStyle/>
                    <a:p>
                      <a:pPr algn="l" rtl="0" fontAlgn="ctr"/>
                      <a:r>
                        <a:rPr lang="en-US" sz="1000" b="1" i="0" u="none" strike="noStrike">
                          <a:solidFill>
                            <a:srgbClr val="000000"/>
                          </a:solidFill>
                          <a:effectLst/>
                          <a:latin typeface="Arial" panose="020B0604020202020204" pitchFamily="34" charset="0"/>
                        </a:rPr>
                        <a:t>Cooling degree days</a:t>
                      </a:r>
                    </a:p>
                  </a:txBody>
                  <a:tcPr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r>
                        <a:rPr lang="en-US" sz="1000" b="1" i="0" u="none" strike="noStrike" dirty="0">
                          <a:solidFill>
                            <a:srgbClr val="000000"/>
                          </a:solidFill>
                          <a:effectLst/>
                          <a:latin typeface="Arial" panose="020B0604020202020204" pitchFamily="34" charset="0"/>
                        </a:rPr>
                        <a:t>CDD</a:t>
                      </a:r>
                    </a:p>
                  </a:txBody>
                  <a:tcPr marR="9525" marT="9525" marB="0" anchor="ctr">
                    <a:lnL>
                      <a:noFill/>
                    </a:lnL>
                    <a:lnR>
                      <a:noFill/>
                    </a:lnR>
                    <a:lnT>
                      <a:noFill/>
                    </a:lnT>
                    <a:lnB>
                      <a:noFill/>
                    </a:lnB>
                  </a:tcPr>
                </a:tc>
                <a:tc>
                  <a:txBody>
                    <a:bodyPr/>
                    <a:lstStyle/>
                    <a:p>
                      <a:pPr algn="l" rtl="0" fontAlgn="ctr"/>
                      <a:r>
                        <a:rPr lang="en-US" sz="1000" b="1" i="0" u="none" strike="noStrike" dirty="0" smtClean="0">
                          <a:solidFill>
                            <a:srgbClr val="000000"/>
                          </a:solidFill>
                          <a:effectLst/>
                          <a:latin typeface="Arial" panose="020B0604020202020204" pitchFamily="34" charset="0"/>
                        </a:rPr>
                        <a:t>Fahrenheit </a:t>
                      </a:r>
                      <a:r>
                        <a:rPr lang="en-US" sz="1000" b="1" i="0" u="none" strike="noStrike" dirty="0" smtClean="0">
                          <a:solidFill>
                            <a:schemeClr val="tx1"/>
                          </a:solidFill>
                          <a:effectLst/>
                          <a:latin typeface="Arial" panose="020B0604020202020204" pitchFamily="34" charset="0"/>
                        </a:rPr>
                        <a:t>(base 65)</a:t>
                      </a:r>
                      <a:endParaRPr lang="en-US" sz="1000" b="1" i="0" u="none" strike="noStrike" dirty="0">
                        <a:solidFill>
                          <a:schemeClr val="tx1"/>
                        </a:solidFill>
                        <a:effectLst/>
                        <a:latin typeface="Arial" panose="020B0604020202020204" pitchFamily="34" charset="0"/>
                      </a:endParaRPr>
                    </a:p>
                  </a:txBody>
                  <a:tcPr marR="9525" marT="9525" marB="0" anchor="ctr">
                    <a:lnL>
                      <a:noFill/>
                    </a:lnL>
                    <a:lnR w="12700" cap="flat" cmpd="sng" algn="ctr">
                      <a:solidFill>
                        <a:srgbClr val="000000"/>
                      </a:solidFill>
                      <a:prstDash val="solid"/>
                      <a:round/>
                      <a:headEnd type="none" w="med" len="med"/>
                      <a:tailEnd type="none" w="med" len="med"/>
                    </a:lnR>
                    <a:lnT>
                      <a:noFill/>
                    </a:lnT>
                    <a:lnB>
                      <a:noFill/>
                    </a:lnB>
                  </a:tcPr>
                </a:tc>
              </a:tr>
              <a:tr h="255270">
                <a:tc>
                  <a:txBody>
                    <a:bodyPr/>
                    <a:lstStyle/>
                    <a:p>
                      <a:pPr algn="l" rtl="0" fontAlgn="ctr"/>
                      <a:r>
                        <a:rPr lang="en-US" sz="1000" b="1" i="0" u="none" strike="noStrike">
                          <a:solidFill>
                            <a:srgbClr val="000000"/>
                          </a:solidFill>
                          <a:effectLst/>
                          <a:latin typeface="Arial" panose="020B0604020202020204" pitchFamily="34" charset="0"/>
                        </a:rPr>
                        <a:t>Heating degree days</a:t>
                      </a:r>
                    </a:p>
                  </a:txBody>
                  <a:tcPr marR="9525" marT="9525"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ctr"/>
                      <a:r>
                        <a:rPr lang="en-US" sz="1000" b="1" i="0" u="none" strike="noStrike" dirty="0">
                          <a:solidFill>
                            <a:srgbClr val="000000"/>
                          </a:solidFill>
                          <a:effectLst/>
                          <a:latin typeface="Arial" panose="020B0604020202020204" pitchFamily="34" charset="0"/>
                        </a:rPr>
                        <a:t>HDD</a:t>
                      </a:r>
                    </a:p>
                  </a:txBody>
                  <a:tcPr marR="9525" marT="9525"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ctr"/>
                      <a:r>
                        <a:rPr lang="en-US" sz="1000" b="1" i="0" u="none" strike="noStrike" dirty="0" smtClean="0">
                          <a:solidFill>
                            <a:srgbClr val="000000"/>
                          </a:solidFill>
                          <a:effectLst/>
                          <a:latin typeface="Arial" panose="020B0604020202020204" pitchFamily="34" charset="0"/>
                        </a:rPr>
                        <a:t>Fahrenheit </a:t>
                      </a:r>
                      <a:r>
                        <a:rPr lang="en-US" sz="1000" b="1" i="0" u="none" strike="noStrike" dirty="0" smtClean="0">
                          <a:solidFill>
                            <a:schemeClr val="tx1"/>
                          </a:solidFill>
                          <a:effectLst/>
                          <a:latin typeface="Arial" panose="020B0604020202020204" pitchFamily="34" charset="0"/>
                        </a:rPr>
                        <a:t>(base</a:t>
                      </a:r>
                      <a:r>
                        <a:rPr lang="en-US" sz="1000" b="1" i="0" u="none" strike="noStrike" baseline="0" dirty="0" smtClean="0">
                          <a:solidFill>
                            <a:schemeClr val="tx1"/>
                          </a:solidFill>
                          <a:effectLst/>
                          <a:latin typeface="Arial" panose="020B0604020202020204" pitchFamily="34" charset="0"/>
                        </a:rPr>
                        <a:t> 65)</a:t>
                      </a:r>
                      <a:endParaRPr lang="en-US" sz="1000" b="1" i="0" u="none" strike="noStrike" dirty="0">
                        <a:solidFill>
                          <a:schemeClr val="tx1"/>
                        </a:solidFill>
                        <a:effectLst/>
                        <a:latin typeface="Arial" panose="020B0604020202020204" pitchFamily="34" charset="0"/>
                      </a:endParaRPr>
                    </a:p>
                  </a:txBody>
                  <a:tcPr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r>
              <a:tr h="255270">
                <a:tc>
                  <a:txBody>
                    <a:bodyPr/>
                    <a:lstStyle/>
                    <a:p>
                      <a:pPr algn="l" fontAlgn="ctr"/>
                      <a:r>
                        <a:rPr lang="en-US" sz="1800" b="0" i="0" u="none" strike="noStrike" dirty="0">
                          <a:solidFill>
                            <a:srgbClr val="0000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1800" b="0" i="0" u="none" strike="noStrike" dirty="0">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5270">
                <a:tc gridSpan="3">
                  <a:txBody>
                    <a:bodyPr/>
                    <a:lstStyle/>
                    <a:p>
                      <a:pPr marL="0" indent="0" algn="l" rtl="0" fontAlgn="ctr">
                        <a:buFont typeface="Arial" panose="020B0604020202020204" pitchFamily="34" charset="0"/>
                        <a:buNone/>
                      </a:pPr>
                      <a:r>
                        <a:rPr lang="en-US" sz="1000" b="1" i="1" u="none" strike="noStrike" dirty="0" smtClean="0">
                          <a:solidFill>
                            <a:srgbClr val="000000"/>
                          </a:solidFill>
                          <a:effectLst/>
                          <a:latin typeface="Arial" panose="020B0604020202020204" pitchFamily="34" charset="0"/>
                        </a:rPr>
                        <a:t>* Original </a:t>
                      </a:r>
                      <a:r>
                        <a:rPr lang="en-US" sz="1000" b="1" i="1" u="none" strike="noStrike" dirty="0">
                          <a:solidFill>
                            <a:srgbClr val="000000"/>
                          </a:solidFill>
                          <a:effectLst/>
                          <a:latin typeface="Arial" panose="020B0604020202020204" pitchFamily="34" charset="0"/>
                        </a:rPr>
                        <a:t>data was in nominal dollars. SUFG converted it to real </a:t>
                      </a:r>
                      <a:r>
                        <a:rPr lang="en-US" sz="1000" b="1" i="1" u="none" strike="noStrike" dirty="0" smtClean="0">
                          <a:solidFill>
                            <a:srgbClr val="000000"/>
                          </a:solidFill>
                          <a:effectLst/>
                          <a:latin typeface="Arial" panose="020B0604020202020204" pitchFamily="34" charset="0"/>
                        </a:rPr>
                        <a:t>2009 </a:t>
                      </a:r>
                      <a:r>
                        <a:rPr lang="en-US" sz="1000" b="1" i="1" u="none" strike="noStrike" dirty="0">
                          <a:solidFill>
                            <a:srgbClr val="000000"/>
                          </a:solidFill>
                          <a:effectLst/>
                          <a:latin typeface="Arial" panose="020B0604020202020204" pitchFamily="34" charset="0"/>
                        </a:rPr>
                        <a:t>dollars using state level CPI from IHS Global Insight</a:t>
                      </a:r>
                      <a:r>
                        <a:rPr lang="en-US" sz="1000" b="1" i="1" u="none" strike="noStrike" dirty="0" smtClean="0">
                          <a:solidFill>
                            <a:srgbClr val="000000"/>
                          </a:solidFill>
                          <a:effectLst/>
                          <a:latin typeface="Arial" panose="020B0604020202020204" pitchFamily="34"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
        <p:nvSpPr>
          <p:cNvPr id="5" name="Slide Number Placeholder 4"/>
          <p:cNvSpPr>
            <a:spLocks noGrp="1"/>
          </p:cNvSpPr>
          <p:nvPr>
            <p:ph type="sldNum" sz="quarter" idx="12"/>
          </p:nvPr>
        </p:nvSpPr>
        <p:spPr/>
        <p:txBody>
          <a:bodyPr/>
          <a:lstStyle/>
          <a:p>
            <a:fld id="{1C8B969E-170B-40FA-A015-D739D7E6B5C1}" type="slidenum">
              <a:rPr lang="en-US" smtClean="0"/>
              <a:t>26</a:t>
            </a:fld>
            <a:endParaRPr lang="en-US"/>
          </a:p>
        </p:txBody>
      </p:sp>
    </p:spTree>
    <p:extLst>
      <p:ext uri="{BB962C8B-B14F-4D97-AF65-F5344CB8AC3E}">
        <p14:creationId xmlns:p14="http://schemas.microsoft.com/office/powerpoint/2010/main" val="3406900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Statistical Tests</a:t>
            </a:r>
            <a:endParaRPr lang="en-US" dirty="0"/>
          </a:p>
        </p:txBody>
      </p:sp>
      <p:sp>
        <p:nvSpPr>
          <p:cNvPr id="5" name="Content Placeholder 4"/>
          <p:cNvSpPr>
            <a:spLocks noGrp="1"/>
          </p:cNvSpPr>
          <p:nvPr>
            <p:ph idx="1"/>
          </p:nvPr>
        </p:nvSpPr>
        <p:spPr/>
        <p:txBody>
          <a:bodyPr/>
          <a:lstStyle/>
          <a:p>
            <a:r>
              <a:rPr lang="en-US" dirty="0" err="1"/>
              <a:t>Correlogram</a:t>
            </a:r>
            <a:r>
              <a:rPr lang="en-US" dirty="0"/>
              <a:t> Q Statistics (Test for serial correlation</a:t>
            </a:r>
            <a:r>
              <a:rPr lang="en-US" dirty="0" smtClean="0"/>
              <a:t>)</a:t>
            </a:r>
          </a:p>
          <a:p>
            <a:r>
              <a:rPr lang="en-US" dirty="0" err="1"/>
              <a:t>Breusch</a:t>
            </a:r>
            <a:r>
              <a:rPr lang="en-US" dirty="0"/>
              <a:t>-Godfrey LM Test  (Test for serial correlation)</a:t>
            </a:r>
          </a:p>
          <a:p>
            <a:r>
              <a:rPr lang="en-US" dirty="0"/>
              <a:t>White Test (Test for heteroskedasticity)</a:t>
            </a:r>
          </a:p>
          <a:p>
            <a:r>
              <a:rPr lang="en-US" dirty="0"/>
              <a:t>Chow Breakpoint Test (Test for model stability)</a:t>
            </a:r>
          </a:p>
          <a:p>
            <a:r>
              <a:rPr lang="en-US" dirty="0"/>
              <a:t>Histogram Normality Test </a:t>
            </a:r>
          </a:p>
        </p:txBody>
      </p:sp>
      <p:sp>
        <p:nvSpPr>
          <p:cNvPr id="3" name="Slide Number Placeholder 2"/>
          <p:cNvSpPr>
            <a:spLocks noGrp="1"/>
          </p:cNvSpPr>
          <p:nvPr>
            <p:ph type="sldNum" sz="quarter" idx="12"/>
          </p:nvPr>
        </p:nvSpPr>
        <p:spPr/>
        <p:txBody>
          <a:bodyPr/>
          <a:lstStyle/>
          <a:p>
            <a:fld id="{98FD20A7-8901-4B1E-8253-F45E193B8370}" type="slidenum">
              <a:rPr lang="en-US" smtClean="0"/>
              <a:t>27</a:t>
            </a:fld>
            <a:endParaRPr lang="en-US"/>
          </a:p>
        </p:txBody>
      </p:sp>
    </p:spTree>
    <p:extLst>
      <p:ext uri="{BB962C8B-B14F-4D97-AF65-F5344CB8AC3E}">
        <p14:creationId xmlns:p14="http://schemas.microsoft.com/office/powerpoint/2010/main" val="33445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Arkansas</a:t>
            </a:r>
          </a:p>
        </p:txBody>
      </p:sp>
      <p:sp>
        <p:nvSpPr>
          <p:cNvPr id="5" name="TextBox 4"/>
          <p:cNvSpPr txBox="1"/>
          <p:nvPr/>
        </p:nvSpPr>
        <p:spPr>
          <a:xfrm>
            <a:off x="1524000" y="5562600"/>
            <a:ext cx="6248400" cy="646331"/>
          </a:xfrm>
          <a:prstGeom prst="rect">
            <a:avLst/>
          </a:prstGeom>
          <a:noFill/>
        </p:spPr>
        <p:txBody>
          <a:bodyPr wrap="square" rtlCol="0">
            <a:spAutoFit/>
          </a:bodyPr>
          <a:lstStyle/>
          <a:p>
            <a:r>
              <a:rPr lang="en-US" dirty="0" smtClean="0"/>
              <a:t>Change: electricity price uses 4-year moving averages instead of 3-year moving averages previously</a:t>
            </a:r>
            <a:endParaRPr lang="en-US" dirty="0"/>
          </a:p>
        </p:txBody>
      </p:sp>
      <p:sp>
        <p:nvSpPr>
          <p:cNvPr id="6" name="Slide Number Placeholder 5"/>
          <p:cNvSpPr>
            <a:spLocks noGrp="1"/>
          </p:cNvSpPr>
          <p:nvPr>
            <p:ph type="sldNum" sz="quarter" idx="12"/>
          </p:nvPr>
        </p:nvSpPr>
        <p:spPr/>
        <p:txBody>
          <a:bodyPr/>
          <a:lstStyle/>
          <a:p>
            <a:fld id="{0F5B65B3-6850-4F89-8667-01CF857C4AEC}" type="slidenum">
              <a:rPr lang="en-US" smtClean="0"/>
              <a:t>28</a:t>
            </a:fld>
            <a:endParaRPr lang="en-US"/>
          </a:p>
        </p:txBody>
      </p:sp>
      <p:graphicFrame>
        <p:nvGraphicFramePr>
          <p:cNvPr id="8" name="Table 7"/>
          <p:cNvGraphicFramePr>
            <a:graphicFrameLocks noGrp="1"/>
          </p:cNvGraphicFramePr>
          <p:nvPr>
            <p:extLst/>
          </p:nvPr>
        </p:nvGraphicFramePr>
        <p:xfrm>
          <a:off x="1422400" y="2120900"/>
          <a:ext cx="6731000" cy="3213100"/>
        </p:xfrm>
        <a:graphic>
          <a:graphicData uri="http://schemas.openxmlformats.org/drawingml/2006/table">
            <a:tbl>
              <a:tblPr/>
              <a:tblGrid>
                <a:gridCol w="2501900"/>
                <a:gridCol w="762000"/>
                <a:gridCol w="762000"/>
                <a:gridCol w="762000"/>
                <a:gridCol w="762000"/>
                <a:gridCol w="1181100"/>
              </a:tblGrid>
              <a:tr h="190500">
                <a:tc>
                  <a:txBody>
                    <a:bodyPr/>
                    <a:lstStyle/>
                    <a:p>
                      <a:pPr algn="l" fontAlgn="b"/>
                      <a:r>
                        <a:rPr lang="en-US" sz="1100" b="0" i="0" u="none" strike="noStrike" dirty="0">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Sample: 1990 2014</a:t>
                      </a: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25</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514350">
                <a:tc>
                  <a:txBody>
                    <a:bodyPr/>
                    <a:lstStyle/>
                    <a:p>
                      <a:pPr algn="l" fontAlgn="ctr"/>
                      <a:r>
                        <a:rPr lang="en-US" sz="1100" b="0" i="0" u="none" strike="noStrike">
                          <a:solidFill>
                            <a:srgbClr val="000000"/>
                          </a:solidFill>
                          <a:effectLst/>
                          <a:latin typeface="Calibri"/>
                        </a:rPr>
                        <a:t>Variable</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Coefficient</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Std. Error</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t-Statistic</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Prob.  </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18922.77</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3202.394</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5.908946</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@MOVAV(REAL_ELECTRICITY_PRICE,4)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-1644.084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176.6988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-9.304444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-0.2484</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GSP</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0.278528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0.016122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17.27614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0.6491</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3.56418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0.488213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7.300467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0.1590</a:t>
                      </a: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1.082386</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0.358589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3.018457</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0.0068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0.0928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0.994928</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40551.61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0.993914</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6716.979</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524.0147</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1.575739</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980.8533</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38270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Illinois</a:t>
            </a:r>
            <a:endParaRPr lang="en-US" dirty="0"/>
          </a:p>
        </p:txBody>
      </p:sp>
      <p:sp>
        <p:nvSpPr>
          <p:cNvPr id="5" name="Slide Number Placeholder 4"/>
          <p:cNvSpPr>
            <a:spLocks noGrp="1"/>
          </p:cNvSpPr>
          <p:nvPr>
            <p:ph type="sldNum" sz="quarter" idx="12"/>
          </p:nvPr>
        </p:nvSpPr>
        <p:spPr/>
        <p:txBody>
          <a:bodyPr/>
          <a:lstStyle/>
          <a:p>
            <a:fld id="{0F5B65B3-6850-4F89-8667-01CF857C4AEC}" type="slidenum">
              <a:rPr lang="en-US" smtClean="0"/>
              <a:t>29</a:t>
            </a:fld>
            <a:endParaRPr lang="en-US"/>
          </a:p>
        </p:txBody>
      </p:sp>
      <p:graphicFrame>
        <p:nvGraphicFramePr>
          <p:cNvPr id="6" name="Table 5"/>
          <p:cNvGraphicFramePr>
            <a:graphicFrameLocks noGrp="1"/>
          </p:cNvGraphicFramePr>
          <p:nvPr>
            <p:extLst/>
          </p:nvPr>
        </p:nvGraphicFramePr>
        <p:xfrm>
          <a:off x="1193800" y="2057400"/>
          <a:ext cx="6959600" cy="3282950"/>
        </p:xfrm>
        <a:graphic>
          <a:graphicData uri="http://schemas.openxmlformats.org/drawingml/2006/table">
            <a:tbl>
              <a:tblPr/>
              <a:tblGrid>
                <a:gridCol w="2476500"/>
                <a:gridCol w="863600"/>
                <a:gridCol w="812800"/>
                <a:gridCol w="812800"/>
                <a:gridCol w="812800"/>
                <a:gridCol w="1181100"/>
              </a:tblGrid>
              <a:tr h="190500">
                <a:tc>
                  <a:txBody>
                    <a:bodyPr/>
                    <a:lstStyle/>
                    <a:p>
                      <a:pPr algn="l" fontAlgn="b"/>
                      <a:r>
                        <a:rPr lang="en-US" sz="1100" b="0" i="0" u="none" strike="noStrike" dirty="0">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Sample: 1990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25</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584200">
                <a:tc>
                  <a:txBody>
                    <a:bodyPr/>
                    <a:lstStyle/>
                    <a:p>
                      <a:pPr algn="l" fontAlgn="ctr"/>
                      <a:r>
                        <a:rPr lang="en-US" sz="1100" b="0" i="0" u="none" strike="noStrike" dirty="0">
                          <a:solidFill>
                            <a:srgbClr val="000000"/>
                          </a:solidFill>
                          <a:effectLst/>
                          <a:latin typeface="Calibri"/>
                        </a:rPr>
                        <a:t>Variable</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Coefficient</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Std. Error</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t-Statistic</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Prob.  </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88116.68</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14962.59</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5.889134</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@MOVAV(REAL_ELECTRICITY_PRICE,5)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-2367.163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612.858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-3.862499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0.0010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-0.1419</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GSP</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0.082279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0.014402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5.712963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0.3891</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10.70239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1.338207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7.997555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0.0778</a:t>
                      </a: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1.510145</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0.570358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2.647716</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0.0154</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0.0670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0.99072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133512.2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0.988864</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10743.76</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1133.768</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1.978099</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533.7845</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524000" y="5726668"/>
            <a:ext cx="6248400" cy="369332"/>
          </a:xfrm>
          <a:prstGeom prst="rect">
            <a:avLst/>
          </a:prstGeom>
          <a:noFill/>
        </p:spPr>
        <p:txBody>
          <a:bodyPr wrap="square" rtlCol="0">
            <a:spAutoFit/>
          </a:bodyPr>
          <a:lstStyle/>
          <a:p>
            <a:r>
              <a:rPr lang="en-US" dirty="0" smtClean="0"/>
              <a:t>No changes in drivers or starting year from 2015 model</a:t>
            </a:r>
            <a:endParaRPr lang="en-US" dirty="0"/>
          </a:p>
        </p:txBody>
      </p:sp>
    </p:spTree>
    <p:extLst>
      <p:ext uri="{BB962C8B-B14F-4D97-AF65-F5344CB8AC3E}">
        <p14:creationId xmlns:p14="http://schemas.microsoft.com/office/powerpoint/2010/main" val="4020413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Feedback</a:t>
            </a:r>
            <a:endParaRPr lang="en-US" dirty="0"/>
          </a:p>
        </p:txBody>
      </p:sp>
      <p:sp>
        <p:nvSpPr>
          <p:cNvPr id="3" name="Content Placeholder 2"/>
          <p:cNvSpPr>
            <a:spLocks noGrp="1"/>
          </p:cNvSpPr>
          <p:nvPr>
            <p:ph idx="1"/>
          </p:nvPr>
        </p:nvSpPr>
        <p:spPr/>
        <p:txBody>
          <a:bodyPr/>
          <a:lstStyle/>
          <a:p>
            <a:r>
              <a:rPr lang="en-US" dirty="0" smtClean="0"/>
              <a:t>Use of end-use or SAE models to measure historical DSM</a:t>
            </a:r>
          </a:p>
          <a:p>
            <a:pPr lvl="1"/>
            <a:r>
              <a:rPr lang="en-US" dirty="0" smtClean="0"/>
              <a:t>Unfortunately, this would require access to data that we don’t have, such as load shape information at the state level</a:t>
            </a:r>
            <a:endParaRPr lang="en-US" dirty="0"/>
          </a:p>
        </p:txBody>
      </p:sp>
      <p:sp>
        <p:nvSpPr>
          <p:cNvPr id="4" name="Slide Number Placeholder 3"/>
          <p:cNvSpPr>
            <a:spLocks noGrp="1"/>
          </p:cNvSpPr>
          <p:nvPr>
            <p:ph type="sldNum" sz="quarter" idx="12"/>
          </p:nvPr>
        </p:nvSpPr>
        <p:spPr/>
        <p:txBody>
          <a:bodyPr/>
          <a:lstStyle/>
          <a:p>
            <a:fld id="{98FD20A7-8901-4B1E-8253-F45E193B8370}" type="slidenum">
              <a:rPr lang="en-US" smtClean="0"/>
              <a:t>3</a:t>
            </a:fld>
            <a:endParaRPr lang="en-US"/>
          </a:p>
        </p:txBody>
      </p:sp>
    </p:spTree>
    <p:extLst>
      <p:ext uri="{BB962C8B-B14F-4D97-AF65-F5344CB8AC3E}">
        <p14:creationId xmlns:p14="http://schemas.microsoft.com/office/powerpoint/2010/main" val="1063031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Indiana</a:t>
            </a:r>
            <a:endParaRPr lang="en-US" dirty="0"/>
          </a:p>
        </p:txBody>
      </p:sp>
      <p:sp>
        <p:nvSpPr>
          <p:cNvPr id="5" name="Slide Number Placeholder 4"/>
          <p:cNvSpPr>
            <a:spLocks noGrp="1"/>
          </p:cNvSpPr>
          <p:nvPr>
            <p:ph type="sldNum" sz="quarter" idx="12"/>
          </p:nvPr>
        </p:nvSpPr>
        <p:spPr/>
        <p:txBody>
          <a:bodyPr/>
          <a:lstStyle/>
          <a:p>
            <a:fld id="{0F5B65B3-6850-4F89-8667-01CF857C4AEC}" type="slidenum">
              <a:rPr lang="en-US" smtClean="0"/>
              <a:t>30</a:t>
            </a:fld>
            <a:endParaRPr lang="en-US"/>
          </a:p>
        </p:txBody>
      </p:sp>
      <p:sp>
        <p:nvSpPr>
          <p:cNvPr id="6" name="TextBox 5"/>
          <p:cNvSpPr txBox="1"/>
          <p:nvPr/>
        </p:nvSpPr>
        <p:spPr>
          <a:xfrm>
            <a:off x="1524000" y="5562600"/>
            <a:ext cx="6324600" cy="646331"/>
          </a:xfrm>
          <a:prstGeom prst="rect">
            <a:avLst/>
          </a:prstGeom>
          <a:noFill/>
        </p:spPr>
        <p:txBody>
          <a:bodyPr wrap="square" rtlCol="0">
            <a:spAutoFit/>
          </a:bodyPr>
          <a:lstStyle/>
          <a:p>
            <a:r>
              <a:rPr lang="en-US" dirty="0" smtClean="0"/>
              <a:t>Change: natural  gas price uses  2-year moving averages instead of 3-year moving averages previously</a:t>
            </a:r>
            <a:endParaRPr lang="en-US" dirty="0"/>
          </a:p>
        </p:txBody>
      </p:sp>
      <p:graphicFrame>
        <p:nvGraphicFramePr>
          <p:cNvPr id="7" name="Table 6"/>
          <p:cNvGraphicFramePr>
            <a:graphicFrameLocks noGrp="1"/>
          </p:cNvGraphicFramePr>
          <p:nvPr>
            <p:extLst/>
          </p:nvPr>
        </p:nvGraphicFramePr>
        <p:xfrm>
          <a:off x="1295400" y="1784350"/>
          <a:ext cx="6781800" cy="3397250"/>
        </p:xfrm>
        <a:graphic>
          <a:graphicData uri="http://schemas.openxmlformats.org/drawingml/2006/table">
            <a:tbl>
              <a:tblPr/>
              <a:tblGrid>
                <a:gridCol w="2489200"/>
                <a:gridCol w="762000"/>
                <a:gridCol w="762000"/>
                <a:gridCol w="762000"/>
                <a:gridCol w="762000"/>
                <a:gridCol w="1244600"/>
              </a:tblGrid>
              <a:tr h="190500">
                <a:tc>
                  <a:txBody>
                    <a:bodyPr/>
                    <a:lstStyle/>
                    <a:p>
                      <a:pPr algn="l" fontAlgn="b"/>
                      <a:r>
                        <a:rPr lang="en-US" sz="1100" b="0" i="0" u="none" strike="noStrike">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Sample: 1990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25</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508000">
                <a:tc>
                  <a:txBody>
                    <a:bodyPr/>
                    <a:lstStyle/>
                    <a:p>
                      <a:pPr algn="l" fontAlgn="b"/>
                      <a:r>
                        <a:rPr lang="en-US" sz="1100" b="0" i="0" u="none" strike="noStrike">
                          <a:solidFill>
                            <a:srgbClr val="000000"/>
                          </a:solidFill>
                          <a:effectLst/>
                          <a:latin typeface="Calibri"/>
                        </a:rPr>
                        <a:t>Variable</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Coefficient</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Std. Error</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t-Statistic</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Prob.  </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23938.99</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3441.989</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6.954987</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@MOVAV(REAL_ELECTRICITY_PRICE,3)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-1225.3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227.6832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-5.381601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-0.0944</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@MOVAV(REAL_NATURAL_GAS_PRICE,2)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363.4235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103.8457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3.499648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0.0024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0.0246</a:t>
                      </a:r>
                    </a:p>
                  </a:txBody>
                  <a:tcPr marL="6350" marR="6350" marT="6350" marB="0" anchor="b">
                    <a:lnL>
                      <a:noFill/>
                    </a:lnL>
                    <a:lnR>
                      <a:noFill/>
                    </a:lnR>
                    <a:lnT>
                      <a:noFill/>
                    </a:lnT>
                    <a:lnB>
                      <a:noFill/>
                    </a:lnB>
                  </a:tcPr>
                </a:tc>
              </a:tr>
              <a:tr h="190500">
                <a:tc>
                  <a:txBody>
                    <a:bodyPr/>
                    <a:lstStyle/>
                    <a:p>
                      <a:pPr algn="l" fontAlgn="b"/>
                      <a:r>
                        <a:rPr lang="en-US" sz="1100" b="0" i="0" u="none" strike="noStrike" dirty="0" smtClean="0">
                          <a:solidFill>
                            <a:srgbClr val="000000"/>
                          </a:solidFill>
                          <a:effectLst/>
                          <a:latin typeface="Calibri"/>
                        </a:rPr>
                        <a:t>REAL_GSP</a:t>
                      </a:r>
                      <a:endParaRPr lang="en-US" sz="1100" b="0" i="0" u="none" strike="noStrike" dirty="0">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0.252658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0.004863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51.95145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0.6810</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6.156419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0.764461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8.053285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0.0674</a:t>
                      </a: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1.813066</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0.381139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4.756967</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0.0001</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0.1033</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0.996911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96216.86</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0.996098</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10913.56</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681.7222</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2.007218</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1226.353</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7037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Iowa</a:t>
            </a:r>
            <a:endParaRPr lang="en-US" dirty="0"/>
          </a:p>
        </p:txBody>
      </p:sp>
      <p:sp>
        <p:nvSpPr>
          <p:cNvPr id="4" name="TextBox 3"/>
          <p:cNvSpPr txBox="1"/>
          <p:nvPr/>
        </p:nvSpPr>
        <p:spPr>
          <a:xfrm>
            <a:off x="1295400" y="5352871"/>
            <a:ext cx="6781800" cy="1200329"/>
          </a:xfrm>
          <a:prstGeom prst="rect">
            <a:avLst/>
          </a:prstGeom>
          <a:noFill/>
        </p:spPr>
        <p:txBody>
          <a:bodyPr wrap="square" rtlCol="0">
            <a:spAutoFit/>
          </a:bodyPr>
          <a:lstStyle/>
          <a:p>
            <a:r>
              <a:rPr lang="en-US" dirty="0"/>
              <a:t>Changes: starting year has been changed from </a:t>
            </a:r>
            <a:r>
              <a:rPr lang="en-US" dirty="0" smtClean="0"/>
              <a:t>1990 </a:t>
            </a:r>
            <a:r>
              <a:rPr lang="en-US" dirty="0"/>
              <a:t>to 1993; electricity price </a:t>
            </a:r>
            <a:r>
              <a:rPr lang="en-US" dirty="0" smtClean="0"/>
              <a:t>has been replaced by a 2-year lagged electricity price; </a:t>
            </a:r>
            <a:r>
              <a:rPr lang="en-US" dirty="0"/>
              <a:t>per capita income </a:t>
            </a:r>
            <a:r>
              <a:rPr lang="en-US" dirty="0" smtClean="0"/>
              <a:t>and real GSP have </a:t>
            </a:r>
            <a:r>
              <a:rPr lang="en-US" dirty="0"/>
              <a:t>been replaced by </a:t>
            </a:r>
            <a:r>
              <a:rPr lang="en-US" dirty="0" smtClean="0"/>
              <a:t>total income</a:t>
            </a:r>
            <a:endParaRPr lang="en-US" dirty="0"/>
          </a:p>
        </p:txBody>
      </p:sp>
      <p:sp>
        <p:nvSpPr>
          <p:cNvPr id="5" name="Slide Number Placeholder 4"/>
          <p:cNvSpPr>
            <a:spLocks noGrp="1"/>
          </p:cNvSpPr>
          <p:nvPr>
            <p:ph type="sldNum" sz="quarter" idx="12"/>
          </p:nvPr>
        </p:nvSpPr>
        <p:spPr/>
        <p:txBody>
          <a:bodyPr/>
          <a:lstStyle/>
          <a:p>
            <a:fld id="{0F5B65B3-6850-4F89-8667-01CF857C4AEC}" type="slidenum">
              <a:rPr lang="en-US" smtClean="0"/>
              <a:t>31</a:t>
            </a:fld>
            <a:endParaRPr lang="en-US"/>
          </a:p>
        </p:txBody>
      </p:sp>
      <p:graphicFrame>
        <p:nvGraphicFramePr>
          <p:cNvPr id="3" name="Table 2"/>
          <p:cNvGraphicFramePr>
            <a:graphicFrameLocks noGrp="1"/>
          </p:cNvGraphicFramePr>
          <p:nvPr>
            <p:extLst/>
          </p:nvPr>
        </p:nvGraphicFramePr>
        <p:xfrm>
          <a:off x="1219201" y="1898650"/>
          <a:ext cx="6934199" cy="3359150"/>
        </p:xfrm>
        <a:graphic>
          <a:graphicData uri="http://schemas.openxmlformats.org/drawingml/2006/table">
            <a:tbl>
              <a:tblPr/>
              <a:tblGrid>
                <a:gridCol w="1851619"/>
                <a:gridCol w="644693"/>
                <a:gridCol w="974536"/>
                <a:gridCol w="974536"/>
                <a:gridCol w="974536"/>
                <a:gridCol w="1514279"/>
              </a:tblGrid>
              <a:tr h="190500">
                <a:tc gridSpan="2">
                  <a:txBody>
                    <a:bodyPr/>
                    <a:lstStyle/>
                    <a:p>
                      <a:pPr algn="l" fontAlgn="b"/>
                      <a:r>
                        <a:rPr lang="en-US" sz="1100" b="0" i="0" u="none" strike="noStrike" dirty="0">
                          <a:solidFill>
                            <a:srgbClr val="000000"/>
                          </a:solidFill>
                          <a:effectLst/>
                          <a:latin typeface="Calibri"/>
                        </a:rPr>
                        <a:t>Dependent Variable: ELECTRICITY_SALES</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Sample: 1993 2014</a:t>
                      </a: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22</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552450">
                <a:tc>
                  <a:txBody>
                    <a:bodyPr/>
                    <a:lstStyle/>
                    <a:p>
                      <a:pPr algn="l" fontAlgn="b"/>
                      <a:r>
                        <a:rPr lang="en-US" sz="1100" b="0" i="0" u="none" strike="noStrike">
                          <a:solidFill>
                            <a:srgbClr val="000000"/>
                          </a:solidFill>
                          <a:effectLst/>
                          <a:latin typeface="Calibri"/>
                        </a:rPr>
                        <a:t>Variable</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Coefficient</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Std. Error</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t-Statistic</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Prob.  </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16948.22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3105.043</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5.458289</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84150">
                <a:tc>
                  <a:txBody>
                    <a:bodyPr/>
                    <a:lstStyle/>
                    <a:p>
                      <a:pPr algn="l" fontAlgn="b"/>
                      <a:r>
                        <a:rPr lang="en-US" sz="1100" b="0" i="0" u="none" strike="noStrike">
                          <a:solidFill>
                            <a:srgbClr val="000000"/>
                          </a:solidFill>
                          <a:effectLst/>
                          <a:latin typeface="Calibri"/>
                        </a:rPr>
                        <a:t>REAL_ELECTRICITY_PRICE(-2)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-1286.671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282.2488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-4.558639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-0.2024</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REAL_NATURAL_GAS_PRICE(-2)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188.075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60.33242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3.117313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0.0066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0.0297</a:t>
                      </a:r>
                    </a:p>
                  </a:txBody>
                  <a:tcPr marL="6350" marR="6350" marT="6350" marB="0" anchor="b">
                    <a:lnL>
                      <a:noFill/>
                    </a:lnL>
                    <a:lnR>
                      <a:noFill/>
                    </a:lnR>
                    <a:lnT>
                      <a:noFill/>
                    </a:lnT>
                    <a:lnB>
                      <a:noFill/>
                    </a:lnB>
                  </a:tcPr>
                </a:tc>
              </a:tr>
              <a:tr h="184150">
                <a:tc>
                  <a:txBody>
                    <a:bodyPr/>
                    <a:lstStyle/>
                    <a:p>
                      <a:pPr algn="l" fontAlgn="b"/>
                      <a:r>
                        <a:rPr lang="en-US" sz="1100" b="0" i="0" u="none" strike="noStrike" dirty="0" smtClean="0">
                          <a:solidFill>
                            <a:srgbClr val="000000"/>
                          </a:solidFill>
                          <a:effectLst/>
                          <a:latin typeface="Calibri"/>
                        </a:rPr>
                        <a:t>REAL_INCOME</a:t>
                      </a:r>
                      <a:endParaRPr lang="en-US" sz="1100" b="0" i="0" u="none" strike="noStrike" dirty="0">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0.000214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0.0000106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20.1258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0.6498</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2.933447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0.694937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4.221169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0.0664</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0.664417</a:t>
                      </a:r>
                    </a:p>
                  </a:txBody>
                  <a:tcPr marL="6350" marR="6350" marT="6350"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0.212405</a:t>
                      </a:r>
                    </a:p>
                  </a:txBody>
                  <a:tcPr marL="6350" marR="6350" marT="6350"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3.128059</a:t>
                      </a:r>
                    </a:p>
                  </a:txBody>
                  <a:tcPr marL="6350" marR="6350" marT="6350"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0.0065</a:t>
                      </a:r>
                    </a:p>
                  </a:txBody>
                  <a:tcPr marL="6350" marR="6350" marT="6350"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0.1084</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0.994364</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40849.62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8415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0.992603</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4697.763</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404.0402</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1.351322</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564.583</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92433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Kentucky</a:t>
            </a:r>
            <a:endParaRPr lang="en-US" dirty="0"/>
          </a:p>
        </p:txBody>
      </p:sp>
      <p:sp>
        <p:nvSpPr>
          <p:cNvPr id="3" name="Content Placeholder 2"/>
          <p:cNvSpPr>
            <a:spLocks noGrp="1"/>
          </p:cNvSpPr>
          <p:nvPr>
            <p:ph idx="1"/>
          </p:nvPr>
        </p:nvSpPr>
        <p:spPr/>
        <p:txBody>
          <a:bodyPr/>
          <a:lstStyle/>
          <a:p>
            <a:r>
              <a:rPr lang="en-US" dirty="0" smtClean="0"/>
              <a:t>As we did last year, we developed a model using a load adjustment for the closure of the Paducah Gaseous Diffusion Plant (PGDP) in mid-2013</a:t>
            </a:r>
          </a:p>
          <a:p>
            <a:pPr lvl="1"/>
            <a:r>
              <a:rPr lang="en-US" dirty="0" smtClean="0"/>
              <a:t>A large (3 GW) load on the TVA system that accounted for more than 10% of the state’s retail sales</a:t>
            </a:r>
          </a:p>
        </p:txBody>
      </p:sp>
      <p:sp>
        <p:nvSpPr>
          <p:cNvPr id="4" name="Slide Number Placeholder 3"/>
          <p:cNvSpPr>
            <a:spLocks noGrp="1"/>
          </p:cNvSpPr>
          <p:nvPr>
            <p:ph type="sldNum" sz="quarter" idx="12"/>
          </p:nvPr>
        </p:nvSpPr>
        <p:spPr/>
        <p:txBody>
          <a:bodyPr/>
          <a:lstStyle/>
          <a:p>
            <a:fld id="{0F5B65B3-6850-4F89-8667-01CF857C4AEC}" type="slidenum">
              <a:rPr lang="en-US" smtClean="0"/>
              <a:t>32</a:t>
            </a:fld>
            <a:endParaRPr lang="en-US"/>
          </a:p>
        </p:txBody>
      </p:sp>
    </p:spTree>
    <p:extLst>
      <p:ext uri="{BB962C8B-B14F-4D97-AF65-F5344CB8AC3E}">
        <p14:creationId xmlns:p14="http://schemas.microsoft.com/office/powerpoint/2010/main" val="2473641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Kentucky</a:t>
            </a:r>
            <a:endParaRPr lang="en-US" dirty="0"/>
          </a:p>
        </p:txBody>
      </p:sp>
      <p:sp>
        <p:nvSpPr>
          <p:cNvPr id="3" name="Slide Number Placeholder 2"/>
          <p:cNvSpPr>
            <a:spLocks noGrp="1"/>
          </p:cNvSpPr>
          <p:nvPr>
            <p:ph type="sldNum" sz="quarter" idx="12"/>
          </p:nvPr>
        </p:nvSpPr>
        <p:spPr/>
        <p:txBody>
          <a:bodyPr/>
          <a:lstStyle/>
          <a:p>
            <a:fld id="{0F5B65B3-6850-4F89-8667-01CF857C4AEC}" type="slidenum">
              <a:rPr lang="en-US" smtClean="0"/>
              <a:t>33</a:t>
            </a:fld>
            <a:endParaRPr lang="en-US"/>
          </a:p>
        </p:txBody>
      </p:sp>
      <p:sp>
        <p:nvSpPr>
          <p:cNvPr id="6" name="TextBox 5"/>
          <p:cNvSpPr txBox="1"/>
          <p:nvPr/>
        </p:nvSpPr>
        <p:spPr>
          <a:xfrm>
            <a:off x="1447800" y="5498068"/>
            <a:ext cx="6781800" cy="369332"/>
          </a:xfrm>
          <a:prstGeom prst="rect">
            <a:avLst/>
          </a:prstGeom>
          <a:noFill/>
        </p:spPr>
        <p:txBody>
          <a:bodyPr wrap="square" rtlCol="0">
            <a:spAutoFit/>
          </a:bodyPr>
          <a:lstStyle/>
          <a:p>
            <a:r>
              <a:rPr lang="en-US" dirty="0" smtClean="0"/>
              <a:t>Change: </a:t>
            </a:r>
            <a:r>
              <a:rPr lang="en-US" dirty="0"/>
              <a:t>starting year has been changed from </a:t>
            </a:r>
            <a:r>
              <a:rPr lang="en-US" dirty="0" smtClean="0"/>
              <a:t>1994 </a:t>
            </a:r>
            <a:r>
              <a:rPr lang="en-US" dirty="0"/>
              <a:t>to </a:t>
            </a:r>
            <a:r>
              <a:rPr lang="en-US" dirty="0" smtClean="0"/>
              <a:t>1993</a:t>
            </a:r>
            <a:endParaRPr lang="en-US" dirty="0"/>
          </a:p>
        </p:txBody>
      </p:sp>
      <p:graphicFrame>
        <p:nvGraphicFramePr>
          <p:cNvPr id="7" name="Table 6"/>
          <p:cNvGraphicFramePr>
            <a:graphicFrameLocks noGrp="1"/>
          </p:cNvGraphicFramePr>
          <p:nvPr>
            <p:extLst/>
          </p:nvPr>
        </p:nvGraphicFramePr>
        <p:xfrm>
          <a:off x="1066800" y="1870075"/>
          <a:ext cx="7023100" cy="3311525"/>
        </p:xfrm>
        <a:graphic>
          <a:graphicData uri="http://schemas.openxmlformats.org/drawingml/2006/table">
            <a:tbl>
              <a:tblPr/>
              <a:tblGrid>
                <a:gridCol w="2552700"/>
                <a:gridCol w="1117600"/>
                <a:gridCol w="685800"/>
                <a:gridCol w="685800"/>
                <a:gridCol w="685800"/>
                <a:gridCol w="1295400"/>
              </a:tblGrid>
              <a:tr h="190500">
                <a:tc>
                  <a:txBody>
                    <a:bodyPr/>
                    <a:lstStyle/>
                    <a:p>
                      <a:pPr algn="l" fontAlgn="b"/>
                      <a:r>
                        <a:rPr lang="en-US" sz="1100" b="0" i="0" u="none" strike="noStrike" dirty="0">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dirty="0">
                          <a:solidFill>
                            <a:srgbClr val="000000"/>
                          </a:solidFill>
                          <a:effectLst/>
                          <a:latin typeface="Calibri"/>
                        </a:rPr>
                        <a:t>Sample: 1993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22</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431800">
                <a:tc>
                  <a:txBody>
                    <a:bodyPr/>
                    <a:lstStyle/>
                    <a:p>
                      <a:pPr algn="l" fontAlgn="b"/>
                      <a:r>
                        <a:rPr lang="en-US" sz="1100" b="0" i="0" u="none" strike="noStrike">
                          <a:solidFill>
                            <a:srgbClr val="000000"/>
                          </a:solidFill>
                          <a:effectLst/>
                          <a:latin typeface="Calibri"/>
                        </a:rPr>
                        <a:t>Variable</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Coefficient</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Std. Error</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t-Statistic</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Prob.  </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-84835.11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10649.88</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-7.965827</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@MOVAV(REAL_ELECTRICITY_PRICE,3)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-2366.73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733.9402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-3.224691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0.0053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-0.1903</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@MOVAV(REAL_NATURAL_GAS_PRICE,3)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770.7436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217.1742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3.548964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0.0027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0.0585</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POPULATION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0.037409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0.002667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14.02876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1.8110</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4.149048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1.885999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2.199921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0.0429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0.0651</a:t>
                      </a: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3.643589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1.189408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3.063362</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0.0074</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0.1929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0.969814</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84063.79</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0.96038</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7646.604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1522.033</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2.022556</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102.8079</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8627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Louisiana</a:t>
            </a:r>
            <a:endParaRPr lang="en-US" dirty="0"/>
          </a:p>
        </p:txBody>
      </p:sp>
      <p:sp>
        <p:nvSpPr>
          <p:cNvPr id="6" name="Content Placeholder 5"/>
          <p:cNvSpPr>
            <a:spLocks noGrp="1"/>
          </p:cNvSpPr>
          <p:nvPr>
            <p:ph idx="1"/>
          </p:nvPr>
        </p:nvSpPr>
        <p:spPr/>
        <p:txBody>
          <a:bodyPr/>
          <a:lstStyle/>
          <a:p>
            <a:r>
              <a:rPr lang="en-US" sz="2800" dirty="0" smtClean="0"/>
              <a:t>Due to the historically high rate of customer-owned generation in Louisiana, the relationship between GSP and electricity sales is weak</a:t>
            </a:r>
          </a:p>
          <a:p>
            <a:r>
              <a:rPr lang="en-US" sz="2800" dirty="0" smtClean="0"/>
              <a:t>We were unable to find a model that used GSP as a driver this year</a:t>
            </a:r>
          </a:p>
          <a:p>
            <a:r>
              <a:rPr lang="en-US" sz="2800" dirty="0" smtClean="0"/>
              <a:t>The primary driver in the model (income) has a low elasticity, which means we may end up with an unreasonably low forecast</a:t>
            </a:r>
            <a:endParaRPr lang="en-US" sz="2800" dirty="0"/>
          </a:p>
        </p:txBody>
      </p:sp>
      <p:sp>
        <p:nvSpPr>
          <p:cNvPr id="4" name="Slide Number Placeholder 3"/>
          <p:cNvSpPr>
            <a:spLocks noGrp="1"/>
          </p:cNvSpPr>
          <p:nvPr>
            <p:ph type="sldNum" sz="quarter" idx="12"/>
          </p:nvPr>
        </p:nvSpPr>
        <p:spPr/>
        <p:txBody>
          <a:bodyPr/>
          <a:lstStyle/>
          <a:p>
            <a:fld id="{98FD20A7-8901-4B1E-8253-F45E193B8370}" type="slidenum">
              <a:rPr lang="en-US" smtClean="0"/>
              <a:t>34</a:t>
            </a:fld>
            <a:endParaRPr lang="en-US"/>
          </a:p>
        </p:txBody>
      </p:sp>
    </p:spTree>
    <p:extLst>
      <p:ext uri="{BB962C8B-B14F-4D97-AF65-F5344CB8AC3E}">
        <p14:creationId xmlns:p14="http://schemas.microsoft.com/office/powerpoint/2010/main" val="122676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Louisiana</a:t>
            </a:r>
            <a:endParaRPr lang="en-US" dirty="0"/>
          </a:p>
        </p:txBody>
      </p:sp>
      <p:sp>
        <p:nvSpPr>
          <p:cNvPr id="3" name="Content Placeholder 2"/>
          <p:cNvSpPr>
            <a:spLocks noGrp="1"/>
          </p:cNvSpPr>
          <p:nvPr>
            <p:ph idx="1"/>
          </p:nvPr>
        </p:nvSpPr>
        <p:spPr/>
        <p:txBody>
          <a:bodyPr/>
          <a:lstStyle/>
          <a:p>
            <a:r>
              <a:rPr lang="en-US" dirty="0" smtClean="0"/>
              <a:t>As was suggested by one stakeholder group, we will likely construct a second model based on the combination of sales and CHP</a:t>
            </a:r>
          </a:p>
          <a:p>
            <a:pPr lvl="1"/>
            <a:r>
              <a:rPr lang="en-US" dirty="0" smtClean="0"/>
              <a:t>Note: this data is publicly available through EIA</a:t>
            </a:r>
          </a:p>
          <a:p>
            <a:pPr lvl="1"/>
            <a:r>
              <a:rPr lang="en-US" dirty="0" smtClean="0"/>
              <a:t>We will provide the details of this model to the stakeholders and explain the basis for our choice of approaches going forward</a:t>
            </a:r>
            <a:endParaRPr lang="en-US" dirty="0"/>
          </a:p>
        </p:txBody>
      </p:sp>
      <p:sp>
        <p:nvSpPr>
          <p:cNvPr id="4" name="Slide Number Placeholder 3"/>
          <p:cNvSpPr>
            <a:spLocks noGrp="1"/>
          </p:cNvSpPr>
          <p:nvPr>
            <p:ph type="sldNum" sz="quarter" idx="12"/>
          </p:nvPr>
        </p:nvSpPr>
        <p:spPr/>
        <p:txBody>
          <a:bodyPr/>
          <a:lstStyle/>
          <a:p>
            <a:fld id="{98FD20A7-8901-4B1E-8253-F45E193B8370}" type="slidenum">
              <a:rPr lang="en-US" smtClean="0"/>
              <a:t>35</a:t>
            </a:fld>
            <a:endParaRPr lang="en-US"/>
          </a:p>
        </p:txBody>
      </p:sp>
    </p:spTree>
    <p:extLst>
      <p:ext uri="{BB962C8B-B14F-4D97-AF65-F5344CB8AC3E}">
        <p14:creationId xmlns:p14="http://schemas.microsoft.com/office/powerpoint/2010/main" val="4219588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Louisiana</a:t>
            </a:r>
            <a:endParaRPr lang="en-US" dirty="0"/>
          </a:p>
        </p:txBody>
      </p:sp>
      <p:sp>
        <p:nvSpPr>
          <p:cNvPr id="4" name="TextBox 3"/>
          <p:cNvSpPr txBox="1"/>
          <p:nvPr/>
        </p:nvSpPr>
        <p:spPr>
          <a:xfrm>
            <a:off x="1524000" y="5562600"/>
            <a:ext cx="6248400" cy="369332"/>
          </a:xfrm>
          <a:prstGeom prst="rect">
            <a:avLst/>
          </a:prstGeom>
          <a:noFill/>
        </p:spPr>
        <p:txBody>
          <a:bodyPr wrap="square" rtlCol="0">
            <a:spAutoFit/>
          </a:bodyPr>
          <a:lstStyle/>
          <a:p>
            <a:r>
              <a:rPr lang="en-US" dirty="0" smtClean="0"/>
              <a:t>Change: GSP has been replaced by total income</a:t>
            </a:r>
            <a:endParaRPr lang="en-US" dirty="0"/>
          </a:p>
        </p:txBody>
      </p:sp>
      <p:sp>
        <p:nvSpPr>
          <p:cNvPr id="5" name="Slide Number Placeholder 4"/>
          <p:cNvSpPr>
            <a:spLocks noGrp="1"/>
          </p:cNvSpPr>
          <p:nvPr>
            <p:ph type="sldNum" sz="quarter" idx="12"/>
          </p:nvPr>
        </p:nvSpPr>
        <p:spPr/>
        <p:txBody>
          <a:bodyPr/>
          <a:lstStyle/>
          <a:p>
            <a:fld id="{0F5B65B3-6850-4F89-8667-01CF857C4AEC}" type="slidenum">
              <a:rPr lang="en-US" smtClean="0"/>
              <a:t>36</a:t>
            </a:fld>
            <a:endParaRPr lang="en-US"/>
          </a:p>
        </p:txBody>
      </p:sp>
      <p:graphicFrame>
        <p:nvGraphicFramePr>
          <p:cNvPr id="6" name="Table 5"/>
          <p:cNvGraphicFramePr>
            <a:graphicFrameLocks noGrp="1"/>
          </p:cNvGraphicFramePr>
          <p:nvPr>
            <p:extLst/>
          </p:nvPr>
        </p:nvGraphicFramePr>
        <p:xfrm>
          <a:off x="1066800" y="1981200"/>
          <a:ext cx="6997700" cy="3070225"/>
        </p:xfrm>
        <a:graphic>
          <a:graphicData uri="http://schemas.openxmlformats.org/drawingml/2006/table">
            <a:tbl>
              <a:tblPr/>
              <a:tblGrid>
                <a:gridCol w="2387600"/>
                <a:gridCol w="825500"/>
                <a:gridCol w="825500"/>
                <a:gridCol w="825500"/>
                <a:gridCol w="825500"/>
                <a:gridCol w="1308100"/>
              </a:tblGrid>
              <a:tr h="190500">
                <a:tc>
                  <a:txBody>
                    <a:bodyPr/>
                    <a:lstStyle/>
                    <a:p>
                      <a:pPr algn="l" fontAlgn="b"/>
                      <a:r>
                        <a:rPr lang="en-US" sz="1100" b="0" i="0" u="none" strike="noStrike">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Sample: 1990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25</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381000">
                <a:tc>
                  <a:txBody>
                    <a:bodyPr/>
                    <a:lstStyle/>
                    <a:p>
                      <a:pPr algn="l" fontAlgn="b"/>
                      <a:r>
                        <a:rPr lang="en-US" sz="1100" b="0" i="0" u="none" strike="noStrike">
                          <a:solidFill>
                            <a:srgbClr val="000000"/>
                          </a:solidFill>
                          <a:effectLst/>
                          <a:latin typeface="Calibri"/>
                        </a:rPr>
                        <a:t>Variable</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Coefficient</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Std. Error</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t-Statistic</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Prob.  </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74640.57</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7268.002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10.26975</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@MOVAV(REAL_ELECTRICITY_PRICE,3)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-4215.296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434.2424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-9.707242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-0.3385</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REAL_INCOME</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0.000115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0.0000123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9.370875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0.2503</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4.621522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1.465265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3.154052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0.0050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0.1747</a:t>
                      </a: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4.264524</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1.328142</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3.210895</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0.0044</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0.0839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0.971777</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77122.65</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0.966132</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6902.32</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1270.255</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1.802795</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172.1575</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012510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Michigan</a:t>
            </a:r>
            <a:endParaRPr lang="en-US" dirty="0"/>
          </a:p>
        </p:txBody>
      </p:sp>
      <p:sp>
        <p:nvSpPr>
          <p:cNvPr id="5" name="Slide Number Placeholder 4"/>
          <p:cNvSpPr>
            <a:spLocks noGrp="1"/>
          </p:cNvSpPr>
          <p:nvPr>
            <p:ph type="sldNum" sz="quarter" idx="12"/>
          </p:nvPr>
        </p:nvSpPr>
        <p:spPr/>
        <p:txBody>
          <a:bodyPr/>
          <a:lstStyle/>
          <a:p>
            <a:fld id="{0F5B65B3-6850-4F89-8667-01CF857C4AEC}" type="slidenum">
              <a:rPr lang="en-US" smtClean="0"/>
              <a:t>37</a:t>
            </a:fld>
            <a:endParaRPr lang="en-US"/>
          </a:p>
        </p:txBody>
      </p:sp>
      <p:sp>
        <p:nvSpPr>
          <p:cNvPr id="7" name="TextBox 6"/>
          <p:cNvSpPr txBox="1"/>
          <p:nvPr/>
        </p:nvSpPr>
        <p:spPr>
          <a:xfrm>
            <a:off x="1524000" y="5562600"/>
            <a:ext cx="6248400" cy="369332"/>
          </a:xfrm>
          <a:prstGeom prst="rect">
            <a:avLst/>
          </a:prstGeom>
          <a:noFill/>
        </p:spPr>
        <p:txBody>
          <a:bodyPr wrap="square" rtlCol="0">
            <a:spAutoFit/>
          </a:bodyPr>
          <a:lstStyle/>
          <a:p>
            <a:r>
              <a:rPr lang="en-US" dirty="0" smtClean="0"/>
              <a:t>No changes in drivers or starting year from 2015 model</a:t>
            </a:r>
            <a:endParaRPr lang="en-US" dirty="0"/>
          </a:p>
        </p:txBody>
      </p:sp>
      <p:graphicFrame>
        <p:nvGraphicFramePr>
          <p:cNvPr id="3" name="Table 2"/>
          <p:cNvGraphicFramePr>
            <a:graphicFrameLocks noGrp="1"/>
          </p:cNvGraphicFramePr>
          <p:nvPr>
            <p:extLst/>
          </p:nvPr>
        </p:nvGraphicFramePr>
        <p:xfrm>
          <a:off x="1219201" y="1981200"/>
          <a:ext cx="6857999" cy="3216275"/>
        </p:xfrm>
        <a:graphic>
          <a:graphicData uri="http://schemas.openxmlformats.org/drawingml/2006/table">
            <a:tbl>
              <a:tblPr/>
              <a:tblGrid>
                <a:gridCol w="1871050"/>
                <a:gridCol w="686554"/>
                <a:gridCol w="890257"/>
                <a:gridCol w="890257"/>
                <a:gridCol w="890257"/>
                <a:gridCol w="1629624"/>
              </a:tblGrid>
              <a:tr h="190500">
                <a:tc gridSpan="2">
                  <a:txBody>
                    <a:bodyPr/>
                    <a:lstStyle/>
                    <a:p>
                      <a:pPr algn="l" fontAlgn="b"/>
                      <a:r>
                        <a:rPr lang="en-US" sz="1100" b="0" i="0" u="none" strike="noStrike">
                          <a:solidFill>
                            <a:srgbClr val="000000"/>
                          </a:solidFill>
                          <a:effectLst/>
                          <a:latin typeface="Calibri"/>
                        </a:rPr>
                        <a:t>Dependent Variable: ELECTRICITY_SALES</a:t>
                      </a:r>
                    </a:p>
                  </a:txBody>
                  <a:tcPr marL="6350" marR="6350" marT="6350"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Sample: 1990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25</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381000">
                <a:tc>
                  <a:txBody>
                    <a:bodyPr/>
                    <a:lstStyle/>
                    <a:p>
                      <a:pPr algn="l" fontAlgn="b"/>
                      <a:r>
                        <a:rPr lang="en-US" sz="1100" b="0" i="0" u="none" strike="noStrike">
                          <a:solidFill>
                            <a:srgbClr val="000000"/>
                          </a:solidFill>
                          <a:effectLst/>
                          <a:latin typeface="Calibri"/>
                        </a:rPr>
                        <a:t>Variable</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Coefficient</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Std. Error</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t-Statistic</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Prob.  </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54669.24</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8050.363</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6.790904</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84150">
                <a:tc>
                  <a:txBody>
                    <a:bodyPr/>
                    <a:lstStyle/>
                    <a:p>
                      <a:pPr algn="l" fontAlgn="b"/>
                      <a:r>
                        <a:rPr lang="en-US" sz="1100" b="0" i="0" u="none" strike="noStrike">
                          <a:solidFill>
                            <a:srgbClr val="000000"/>
                          </a:solidFill>
                          <a:effectLst/>
                          <a:latin typeface="Calibri"/>
                        </a:rPr>
                        <a:t>REAL_ELECTRICITY_PRICE(-2)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-2470.396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398.1817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-6.204191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-0.2394</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REAL_INCOME/POPULATION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924.9092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155.9355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5.931356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0.3565</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REAL_GSP</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0.0618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0.01773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3.485615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0.0025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0.2477</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5.475645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1.350775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4.053705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0.0440</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1.230438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0.557135</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2.208508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0.0397</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0.0761</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0.986593</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100050.7</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0.983065</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8318.694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1082.554</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1.946352</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279.6341</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28451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Minnesota</a:t>
            </a:r>
            <a:endParaRPr lang="en-US" dirty="0"/>
          </a:p>
        </p:txBody>
      </p:sp>
      <p:sp>
        <p:nvSpPr>
          <p:cNvPr id="5" name="TextBox 4"/>
          <p:cNvSpPr txBox="1"/>
          <p:nvPr/>
        </p:nvSpPr>
        <p:spPr>
          <a:xfrm>
            <a:off x="990600" y="5562600"/>
            <a:ext cx="7162800" cy="923330"/>
          </a:xfrm>
          <a:prstGeom prst="rect">
            <a:avLst/>
          </a:prstGeom>
          <a:noFill/>
        </p:spPr>
        <p:txBody>
          <a:bodyPr wrap="square" rtlCol="0">
            <a:spAutoFit/>
          </a:bodyPr>
          <a:lstStyle/>
          <a:p>
            <a:r>
              <a:rPr lang="en-US" dirty="0" smtClean="0"/>
              <a:t>Changes: starting year has been changed from 1992 to 1991; electricity price now uses </a:t>
            </a:r>
            <a:r>
              <a:rPr lang="en-US" dirty="0"/>
              <a:t>5</a:t>
            </a:r>
            <a:r>
              <a:rPr lang="en-US" dirty="0" smtClean="0"/>
              <a:t>-year moving averages instead of 4-year moving averages</a:t>
            </a:r>
            <a:endParaRPr lang="en-US" dirty="0"/>
          </a:p>
        </p:txBody>
      </p:sp>
      <p:sp>
        <p:nvSpPr>
          <p:cNvPr id="3" name="Slide Number Placeholder 2"/>
          <p:cNvSpPr>
            <a:spLocks noGrp="1"/>
          </p:cNvSpPr>
          <p:nvPr>
            <p:ph type="sldNum" sz="quarter" idx="12"/>
          </p:nvPr>
        </p:nvSpPr>
        <p:spPr/>
        <p:txBody>
          <a:bodyPr/>
          <a:lstStyle/>
          <a:p>
            <a:fld id="{0F5B65B3-6850-4F89-8667-01CF857C4AEC}" type="slidenum">
              <a:rPr lang="en-US" smtClean="0"/>
              <a:t>38</a:t>
            </a:fld>
            <a:endParaRPr lang="en-US"/>
          </a:p>
        </p:txBody>
      </p:sp>
      <p:graphicFrame>
        <p:nvGraphicFramePr>
          <p:cNvPr id="6" name="Table 5"/>
          <p:cNvGraphicFramePr>
            <a:graphicFrameLocks noGrp="1"/>
          </p:cNvGraphicFramePr>
          <p:nvPr>
            <p:extLst/>
          </p:nvPr>
        </p:nvGraphicFramePr>
        <p:xfrm>
          <a:off x="990600" y="1981200"/>
          <a:ext cx="7226300" cy="3270250"/>
        </p:xfrm>
        <a:graphic>
          <a:graphicData uri="http://schemas.openxmlformats.org/drawingml/2006/table">
            <a:tbl>
              <a:tblPr/>
              <a:tblGrid>
                <a:gridCol w="2489200"/>
                <a:gridCol w="825500"/>
                <a:gridCol w="825500"/>
                <a:gridCol w="825500"/>
                <a:gridCol w="825500"/>
                <a:gridCol w="1435100"/>
              </a:tblGrid>
              <a:tr h="190500">
                <a:tc>
                  <a:txBody>
                    <a:bodyPr/>
                    <a:lstStyle/>
                    <a:p>
                      <a:pPr algn="l" fontAlgn="b"/>
                      <a:r>
                        <a:rPr lang="en-US" sz="1100" b="0" i="0" u="none" strike="noStrike">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Sample: 1991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24</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381000">
                <a:tc>
                  <a:txBody>
                    <a:bodyPr/>
                    <a:lstStyle/>
                    <a:p>
                      <a:pPr algn="l" fontAlgn="b"/>
                      <a:r>
                        <a:rPr lang="en-US" sz="1100" b="0" i="0" u="none" strike="noStrike">
                          <a:solidFill>
                            <a:srgbClr val="000000"/>
                          </a:solidFill>
                          <a:effectLst/>
                          <a:latin typeface="Calibri"/>
                        </a:rPr>
                        <a:t>Variable</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Coefficient</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Std. Error</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t-Statistic</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Prob.  </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20842.71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3265.525</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6.382653</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@MOVAV(REAL_ELECTRICITY_PRICE,5)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-785.6936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286.9386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-2.738194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0.0135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-0.0981</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@MOVAV(REAL_NATURAL_GAS_PRICE,4)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465.4847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120.0009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3.87901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0.0011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0.0503</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REAL_INCOME</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0.000154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0.00000556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27.74229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0.5647</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6.109774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1.119473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5.457725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0.0650</a:t>
                      </a: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1.012256</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0.279173</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3.625913</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0.0019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0.1328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0.992912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60825.52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0.990943</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7158.567</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681.2834</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1.444467</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504.2722</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74451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Mississippi</a:t>
            </a:r>
            <a:endParaRPr lang="en-US" dirty="0"/>
          </a:p>
        </p:txBody>
      </p:sp>
      <p:sp>
        <p:nvSpPr>
          <p:cNvPr id="6" name="TextBox 5"/>
          <p:cNvSpPr txBox="1"/>
          <p:nvPr/>
        </p:nvSpPr>
        <p:spPr>
          <a:xfrm>
            <a:off x="1524000" y="5678269"/>
            <a:ext cx="6248400" cy="646331"/>
          </a:xfrm>
          <a:prstGeom prst="rect">
            <a:avLst/>
          </a:prstGeom>
          <a:noFill/>
        </p:spPr>
        <p:txBody>
          <a:bodyPr wrap="square" rtlCol="0">
            <a:spAutoFit/>
          </a:bodyPr>
          <a:lstStyle/>
          <a:p>
            <a:r>
              <a:rPr lang="en-US" dirty="0" smtClean="0"/>
              <a:t>Change: electricity price now uses 3-year moving averages instead of 2-year moving averages</a:t>
            </a:r>
            <a:endParaRPr lang="en-US" dirty="0"/>
          </a:p>
        </p:txBody>
      </p:sp>
      <p:sp>
        <p:nvSpPr>
          <p:cNvPr id="3" name="Slide Number Placeholder 2"/>
          <p:cNvSpPr>
            <a:spLocks noGrp="1"/>
          </p:cNvSpPr>
          <p:nvPr>
            <p:ph type="sldNum" sz="quarter" idx="12"/>
          </p:nvPr>
        </p:nvSpPr>
        <p:spPr/>
        <p:txBody>
          <a:bodyPr/>
          <a:lstStyle/>
          <a:p>
            <a:fld id="{0F5B65B3-6850-4F89-8667-01CF857C4AEC}" type="slidenum">
              <a:rPr lang="en-US" smtClean="0"/>
              <a:t>39</a:t>
            </a:fld>
            <a:endParaRPr lang="en-US"/>
          </a:p>
        </p:txBody>
      </p:sp>
      <p:graphicFrame>
        <p:nvGraphicFramePr>
          <p:cNvPr id="5" name="Table 4"/>
          <p:cNvGraphicFramePr>
            <a:graphicFrameLocks noGrp="1"/>
          </p:cNvGraphicFramePr>
          <p:nvPr>
            <p:extLst/>
          </p:nvPr>
        </p:nvGraphicFramePr>
        <p:xfrm>
          <a:off x="1143000" y="1905000"/>
          <a:ext cx="7061200" cy="3486150"/>
        </p:xfrm>
        <a:graphic>
          <a:graphicData uri="http://schemas.openxmlformats.org/drawingml/2006/table">
            <a:tbl>
              <a:tblPr/>
              <a:tblGrid>
                <a:gridCol w="2667000"/>
                <a:gridCol w="787400"/>
                <a:gridCol w="787400"/>
                <a:gridCol w="787400"/>
                <a:gridCol w="787400"/>
                <a:gridCol w="1244600"/>
              </a:tblGrid>
              <a:tr h="190500">
                <a:tc>
                  <a:txBody>
                    <a:bodyPr/>
                    <a:lstStyle/>
                    <a:p>
                      <a:pPr algn="l" fontAlgn="b"/>
                      <a:r>
                        <a:rPr lang="en-US" sz="1100" b="0" i="0" u="none" strike="noStrike">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Sample: 1993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22</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590550">
                <a:tc>
                  <a:txBody>
                    <a:bodyPr/>
                    <a:lstStyle/>
                    <a:p>
                      <a:pPr algn="l" fontAlgn="ctr"/>
                      <a:r>
                        <a:rPr lang="en-US" sz="1100" b="0" i="0" u="none" strike="noStrike">
                          <a:solidFill>
                            <a:srgbClr val="000000"/>
                          </a:solidFill>
                          <a:effectLst/>
                          <a:latin typeface="Calibri"/>
                        </a:rPr>
                        <a:t>Variable</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Coefficient</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Std. Error</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t-Statistic</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Prob.  </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13364.2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4658.947</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2.868501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0.0111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@MOVAV(REAL_ELECTRICITY_PRICE,3)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-1736.159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243.0253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-7.143943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-0.3049</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REAL_INCOME(-1)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0.000136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5.15E-05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2.643591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0.0177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0.3000</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REAL_GSP</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0.256937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0.090669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2.833794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0.0120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0.4921</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3.047907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0.687354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4.434262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0.1529</a:t>
                      </a: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1.709259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0.615461</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2.777203</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0.0135</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0.0952</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200025">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0.98633</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44657.31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0.982059</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4336.682</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580.879</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2.072365</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230.8954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1234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Feedback</a:t>
            </a:r>
          </a:p>
        </p:txBody>
      </p:sp>
      <p:sp>
        <p:nvSpPr>
          <p:cNvPr id="3" name="Content Placeholder 2"/>
          <p:cNvSpPr>
            <a:spLocks noGrp="1"/>
          </p:cNvSpPr>
          <p:nvPr>
            <p:ph idx="1"/>
          </p:nvPr>
        </p:nvSpPr>
        <p:spPr/>
        <p:txBody>
          <a:bodyPr/>
          <a:lstStyle/>
          <a:p>
            <a:r>
              <a:rPr lang="en-US" dirty="0" smtClean="0"/>
              <a:t>Develop separate Louisiana models with and without CHP and use our judgment</a:t>
            </a:r>
          </a:p>
          <a:p>
            <a:pPr lvl="1"/>
            <a:r>
              <a:rPr lang="en-US" dirty="0" smtClean="0"/>
              <a:t>Will discuss this in the section on the state econometric models</a:t>
            </a:r>
            <a:endParaRPr lang="en-US" dirty="0"/>
          </a:p>
        </p:txBody>
      </p:sp>
      <p:sp>
        <p:nvSpPr>
          <p:cNvPr id="4" name="Slide Number Placeholder 3"/>
          <p:cNvSpPr>
            <a:spLocks noGrp="1"/>
          </p:cNvSpPr>
          <p:nvPr>
            <p:ph type="sldNum" sz="quarter" idx="12"/>
          </p:nvPr>
        </p:nvSpPr>
        <p:spPr/>
        <p:txBody>
          <a:bodyPr/>
          <a:lstStyle/>
          <a:p>
            <a:fld id="{98FD20A7-8901-4B1E-8253-F45E193B8370}" type="slidenum">
              <a:rPr lang="en-US" smtClean="0"/>
              <a:t>4</a:t>
            </a:fld>
            <a:endParaRPr lang="en-US"/>
          </a:p>
        </p:txBody>
      </p:sp>
    </p:spTree>
    <p:extLst>
      <p:ext uri="{BB962C8B-B14F-4D97-AF65-F5344CB8AC3E}">
        <p14:creationId xmlns:p14="http://schemas.microsoft.com/office/powerpoint/2010/main" val="1528215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Missouri</a:t>
            </a:r>
            <a:endParaRPr lang="en-US" dirty="0"/>
          </a:p>
        </p:txBody>
      </p:sp>
      <p:sp>
        <p:nvSpPr>
          <p:cNvPr id="3" name="Slide Number Placeholder 2"/>
          <p:cNvSpPr>
            <a:spLocks noGrp="1"/>
          </p:cNvSpPr>
          <p:nvPr>
            <p:ph type="sldNum" sz="quarter" idx="12"/>
          </p:nvPr>
        </p:nvSpPr>
        <p:spPr/>
        <p:txBody>
          <a:bodyPr/>
          <a:lstStyle/>
          <a:p>
            <a:fld id="{0F5B65B3-6850-4F89-8667-01CF857C4AEC}" type="slidenum">
              <a:rPr lang="en-US" smtClean="0"/>
              <a:t>40</a:t>
            </a:fld>
            <a:endParaRPr lang="en-US"/>
          </a:p>
        </p:txBody>
      </p:sp>
      <p:graphicFrame>
        <p:nvGraphicFramePr>
          <p:cNvPr id="6" name="Table 5"/>
          <p:cNvGraphicFramePr>
            <a:graphicFrameLocks noGrp="1"/>
          </p:cNvGraphicFramePr>
          <p:nvPr>
            <p:extLst/>
          </p:nvPr>
        </p:nvGraphicFramePr>
        <p:xfrm>
          <a:off x="1143000" y="1828800"/>
          <a:ext cx="6946900" cy="3327400"/>
        </p:xfrm>
        <a:graphic>
          <a:graphicData uri="http://schemas.openxmlformats.org/drawingml/2006/table">
            <a:tbl>
              <a:tblPr/>
              <a:tblGrid>
                <a:gridCol w="2463800"/>
                <a:gridCol w="876300"/>
                <a:gridCol w="647700"/>
                <a:gridCol w="876300"/>
                <a:gridCol w="647700"/>
                <a:gridCol w="1435100"/>
              </a:tblGrid>
              <a:tr h="190500">
                <a:tc>
                  <a:txBody>
                    <a:bodyPr/>
                    <a:lstStyle/>
                    <a:p>
                      <a:pPr algn="l" fontAlgn="b"/>
                      <a:r>
                        <a:rPr lang="en-US" sz="1100" b="0" i="0" u="none" strike="noStrike">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Sample: 1998 2014</a:t>
                      </a: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17</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485775">
                <a:tc>
                  <a:txBody>
                    <a:bodyPr/>
                    <a:lstStyle/>
                    <a:p>
                      <a:pPr algn="l" fontAlgn="ctr"/>
                      <a:r>
                        <a:rPr lang="en-US" sz="1100" b="0" i="0" u="none" strike="noStrike">
                          <a:solidFill>
                            <a:srgbClr val="000000"/>
                          </a:solidFill>
                          <a:effectLst/>
                          <a:latin typeface="Calibri"/>
                        </a:rPr>
                        <a:t>Variable</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Coefficient</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Std. Error</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t-Statistic</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Prob.  </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-105234.8</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11590.11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-9.079702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84150">
                <a:tc>
                  <a:txBody>
                    <a:bodyPr/>
                    <a:lstStyle/>
                    <a:p>
                      <a:pPr algn="l" fontAlgn="b"/>
                      <a:r>
                        <a:rPr lang="en-US" sz="1100" b="0" i="0" u="none" strike="noStrike">
                          <a:solidFill>
                            <a:srgbClr val="000000"/>
                          </a:solidFill>
                          <a:effectLst/>
                          <a:latin typeface="Calibri"/>
                        </a:rPr>
                        <a:t>@MOVAV(REAL_ELECTRICITY_PRICE,5)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-2284.499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426.4347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-5.357206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-0.2249</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POPULATION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0.017045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0.00162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10.5187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1.2327</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NON_MANUFACTURING_EMP</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0.0321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0.005897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5.443887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0.9482</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8.24986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0.93112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8.860149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0.1597</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2.472161</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0.53897</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4.586823</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0.1446</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0.990307</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78825.52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0.985901</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5881.856</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698.4027</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1.904002</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224.7692</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524000" y="5562600"/>
            <a:ext cx="6248400" cy="369332"/>
          </a:xfrm>
          <a:prstGeom prst="rect">
            <a:avLst/>
          </a:prstGeom>
          <a:noFill/>
        </p:spPr>
        <p:txBody>
          <a:bodyPr wrap="square" rtlCol="0">
            <a:spAutoFit/>
          </a:bodyPr>
          <a:lstStyle/>
          <a:p>
            <a:r>
              <a:rPr lang="en-US" dirty="0" smtClean="0"/>
              <a:t>No changes in drivers or starting year from 2015 model</a:t>
            </a:r>
            <a:endParaRPr lang="en-US" dirty="0"/>
          </a:p>
        </p:txBody>
      </p:sp>
    </p:spTree>
    <p:extLst>
      <p:ext uri="{BB962C8B-B14F-4D97-AF65-F5344CB8AC3E}">
        <p14:creationId xmlns:p14="http://schemas.microsoft.com/office/powerpoint/2010/main" val="2716517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Montana</a:t>
            </a:r>
            <a:endParaRPr lang="en-US" dirty="0"/>
          </a:p>
        </p:txBody>
      </p:sp>
      <p:sp>
        <p:nvSpPr>
          <p:cNvPr id="4" name="TextBox 3"/>
          <p:cNvSpPr txBox="1"/>
          <p:nvPr/>
        </p:nvSpPr>
        <p:spPr>
          <a:xfrm>
            <a:off x="1524000" y="5802868"/>
            <a:ext cx="6248400" cy="369332"/>
          </a:xfrm>
          <a:prstGeom prst="rect">
            <a:avLst/>
          </a:prstGeom>
          <a:noFill/>
        </p:spPr>
        <p:txBody>
          <a:bodyPr wrap="square" rtlCol="0">
            <a:spAutoFit/>
          </a:bodyPr>
          <a:lstStyle/>
          <a:p>
            <a:r>
              <a:rPr lang="en-US" dirty="0" smtClean="0"/>
              <a:t>No changes in drivers or starting year from 2015 model</a:t>
            </a:r>
            <a:endParaRPr lang="en-US" dirty="0"/>
          </a:p>
        </p:txBody>
      </p:sp>
      <p:sp>
        <p:nvSpPr>
          <p:cNvPr id="5" name="Slide Number Placeholder 4"/>
          <p:cNvSpPr>
            <a:spLocks noGrp="1"/>
          </p:cNvSpPr>
          <p:nvPr>
            <p:ph type="sldNum" sz="quarter" idx="12"/>
          </p:nvPr>
        </p:nvSpPr>
        <p:spPr/>
        <p:txBody>
          <a:bodyPr/>
          <a:lstStyle/>
          <a:p>
            <a:fld id="{0F5B65B3-6850-4F89-8667-01CF857C4AEC}" type="slidenum">
              <a:rPr lang="en-US" smtClean="0"/>
              <a:t>41</a:t>
            </a:fld>
            <a:endParaRPr lang="en-US"/>
          </a:p>
        </p:txBody>
      </p:sp>
      <p:graphicFrame>
        <p:nvGraphicFramePr>
          <p:cNvPr id="7" name="Table 6"/>
          <p:cNvGraphicFramePr>
            <a:graphicFrameLocks noGrp="1"/>
          </p:cNvGraphicFramePr>
          <p:nvPr>
            <p:extLst/>
          </p:nvPr>
        </p:nvGraphicFramePr>
        <p:xfrm>
          <a:off x="1149350" y="1905000"/>
          <a:ext cx="6845300" cy="3578225"/>
        </p:xfrm>
        <a:graphic>
          <a:graphicData uri="http://schemas.openxmlformats.org/drawingml/2006/table">
            <a:tbl>
              <a:tblPr/>
              <a:tblGrid>
                <a:gridCol w="2451100"/>
                <a:gridCol w="762000"/>
                <a:gridCol w="762000"/>
                <a:gridCol w="762000"/>
                <a:gridCol w="762000"/>
                <a:gridCol w="1346200"/>
              </a:tblGrid>
              <a:tr h="190500">
                <a:tc>
                  <a:txBody>
                    <a:bodyPr/>
                    <a:lstStyle/>
                    <a:p>
                      <a:pPr algn="l" fontAlgn="b"/>
                      <a:r>
                        <a:rPr lang="en-US" sz="1100" b="0" i="0" u="none" strike="noStrike">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Sample: 1996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19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552450">
                <a:tc>
                  <a:txBody>
                    <a:bodyPr/>
                    <a:lstStyle/>
                    <a:p>
                      <a:pPr algn="l" fontAlgn="ctr"/>
                      <a:r>
                        <a:rPr lang="en-US" sz="1100" b="0" i="0" u="none" strike="noStrike">
                          <a:solidFill>
                            <a:srgbClr val="000000"/>
                          </a:solidFill>
                          <a:effectLst/>
                          <a:latin typeface="Calibri"/>
                        </a:rPr>
                        <a:t>Variable</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a:rPr>
                        <a:t>Coefficient</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a:rPr>
                        <a:t>Std. Error</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a:rPr>
                        <a:t>t-Statistic</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a:rPr>
                        <a:t>Prob.  </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-524.7233</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3615.793</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-0.14512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0.8870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84150">
                <a:tc>
                  <a:txBody>
                    <a:bodyPr/>
                    <a:lstStyle/>
                    <a:p>
                      <a:pPr algn="l" fontAlgn="b"/>
                      <a:r>
                        <a:rPr lang="en-US" sz="1100" b="0" i="0" u="none" strike="noStrike">
                          <a:solidFill>
                            <a:srgbClr val="000000"/>
                          </a:solidFill>
                          <a:effectLst/>
                          <a:latin typeface="Calibri"/>
                        </a:rPr>
                        <a:t>REAL_ELECTRICITY_PRICE</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-1857.406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230.4096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-8.061322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-1.0301</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@MOVAV(REAL_NATURAL_GAS_PRICE,5)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497.9886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76.74329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6.489018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0.2770</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REAL_INCOME/POPULATION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299.0434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45.60662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6.557017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0.8229</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MANUFACTURING_EMP</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0.288485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0.072824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3.961422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0.0019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0.3873</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2.261957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0.774918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2.918963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0.0129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0.0768</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0.962943</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0.241059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3.994629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0.0018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0.5059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0.938059</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13677.86</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0.907089</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1008.073</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307.2734</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2.010131</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30.28902</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0.000001</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998682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Dakota</a:t>
            </a:r>
            <a:endParaRPr lang="en-US" dirty="0"/>
          </a:p>
        </p:txBody>
      </p:sp>
      <p:sp>
        <p:nvSpPr>
          <p:cNvPr id="5" name="TextBox 4"/>
          <p:cNvSpPr txBox="1"/>
          <p:nvPr/>
        </p:nvSpPr>
        <p:spPr>
          <a:xfrm>
            <a:off x="1143000" y="5477470"/>
            <a:ext cx="6858000" cy="923330"/>
          </a:xfrm>
          <a:prstGeom prst="rect">
            <a:avLst/>
          </a:prstGeom>
          <a:noFill/>
        </p:spPr>
        <p:txBody>
          <a:bodyPr wrap="square" rtlCol="0">
            <a:spAutoFit/>
          </a:bodyPr>
          <a:lstStyle/>
          <a:p>
            <a:r>
              <a:rPr lang="en-US" dirty="0" smtClean="0"/>
              <a:t>Changes: starting year changes from 1995 to </a:t>
            </a:r>
            <a:r>
              <a:rPr lang="en-US" dirty="0"/>
              <a:t>1994; electricity price now uses 3-year moving averages instead of 2-year moving averages </a:t>
            </a:r>
          </a:p>
        </p:txBody>
      </p:sp>
      <p:sp>
        <p:nvSpPr>
          <p:cNvPr id="3" name="Slide Number Placeholder 2"/>
          <p:cNvSpPr>
            <a:spLocks noGrp="1"/>
          </p:cNvSpPr>
          <p:nvPr>
            <p:ph type="sldNum" sz="quarter" idx="12"/>
          </p:nvPr>
        </p:nvSpPr>
        <p:spPr/>
        <p:txBody>
          <a:bodyPr/>
          <a:lstStyle/>
          <a:p>
            <a:fld id="{0F5B65B3-6850-4F89-8667-01CF857C4AEC}" type="slidenum">
              <a:rPr lang="en-US" smtClean="0"/>
              <a:t>42</a:t>
            </a:fld>
            <a:endParaRPr lang="en-US"/>
          </a:p>
        </p:txBody>
      </p:sp>
      <p:graphicFrame>
        <p:nvGraphicFramePr>
          <p:cNvPr id="4" name="Table 3"/>
          <p:cNvGraphicFramePr>
            <a:graphicFrameLocks noGrp="1"/>
          </p:cNvGraphicFramePr>
          <p:nvPr>
            <p:extLst/>
          </p:nvPr>
        </p:nvGraphicFramePr>
        <p:xfrm>
          <a:off x="1047750" y="1905000"/>
          <a:ext cx="7048500" cy="3194050"/>
        </p:xfrm>
        <a:graphic>
          <a:graphicData uri="http://schemas.openxmlformats.org/drawingml/2006/table">
            <a:tbl>
              <a:tblPr/>
              <a:tblGrid>
                <a:gridCol w="2578100"/>
                <a:gridCol w="914400"/>
                <a:gridCol w="990600"/>
                <a:gridCol w="876300"/>
                <a:gridCol w="546100"/>
                <a:gridCol w="1143000"/>
              </a:tblGrid>
              <a:tr h="190500">
                <a:tc>
                  <a:txBody>
                    <a:bodyPr/>
                    <a:lstStyle/>
                    <a:p>
                      <a:pPr algn="l" fontAlgn="b"/>
                      <a:r>
                        <a:rPr lang="en-US" sz="1100" b="0" i="0" u="none" strike="noStrike">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Sample: 1994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21</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565150">
                <a:tc>
                  <a:txBody>
                    <a:bodyPr/>
                    <a:lstStyle/>
                    <a:p>
                      <a:pPr algn="l" fontAlgn="b"/>
                      <a:r>
                        <a:rPr lang="en-US" sz="1100" b="0" i="0" u="none" strike="noStrike">
                          <a:solidFill>
                            <a:srgbClr val="000000"/>
                          </a:solidFill>
                          <a:effectLst/>
                          <a:latin typeface="Calibri"/>
                        </a:rPr>
                        <a:t>Variable</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Coefficient</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Std. Error</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t-Statistic</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Prob.  </a:t>
                      </a:r>
                    </a:p>
                  </a:txBody>
                  <a:tcPr marL="6350" marR="6350" marT="635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-9908.14</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2012.282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-4.923834</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84150">
                <a:tc>
                  <a:txBody>
                    <a:bodyPr/>
                    <a:lstStyle/>
                    <a:p>
                      <a:pPr algn="l" fontAlgn="b"/>
                      <a:r>
                        <a:rPr lang="en-US" sz="1100" b="0" i="0" u="none" strike="noStrike">
                          <a:solidFill>
                            <a:srgbClr val="000000"/>
                          </a:solidFill>
                          <a:effectLst/>
                          <a:latin typeface="Calibri"/>
                        </a:rPr>
                        <a:t>@MOVAV(REAL_ELECTRICITY_PRICE,3)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-373.9147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179.1613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-2.087029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0.0532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-0.1467</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@MOVAV(REAL_NATURAL_GAS_PRICE,3)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164.4758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62.95955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2.612404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0.0189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0.0530</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NON_MANUFACTURING_EMP</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0.059875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0.00196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30.5538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1.4298</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0.335733</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0.123958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2.708439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0.0155</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0.2612</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0.988901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11173.9</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8415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0.986126</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2824.58</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332.6993</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1.5623</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356.3902</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66153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Dakota</a:t>
            </a:r>
            <a:endParaRPr lang="en-US" dirty="0"/>
          </a:p>
        </p:txBody>
      </p:sp>
      <p:sp>
        <p:nvSpPr>
          <p:cNvPr id="5" name="Slide Number Placeholder 4"/>
          <p:cNvSpPr>
            <a:spLocks noGrp="1"/>
          </p:cNvSpPr>
          <p:nvPr>
            <p:ph type="sldNum" sz="quarter" idx="12"/>
          </p:nvPr>
        </p:nvSpPr>
        <p:spPr/>
        <p:txBody>
          <a:bodyPr/>
          <a:lstStyle/>
          <a:p>
            <a:fld id="{0F5B65B3-6850-4F89-8667-01CF857C4AEC}" type="slidenum">
              <a:rPr lang="en-US" smtClean="0"/>
              <a:t>43</a:t>
            </a:fld>
            <a:endParaRPr lang="en-US"/>
          </a:p>
        </p:txBody>
      </p:sp>
      <p:sp>
        <p:nvSpPr>
          <p:cNvPr id="6" name="TextBox 5"/>
          <p:cNvSpPr txBox="1"/>
          <p:nvPr/>
        </p:nvSpPr>
        <p:spPr>
          <a:xfrm>
            <a:off x="1524000" y="5715000"/>
            <a:ext cx="6248400" cy="369332"/>
          </a:xfrm>
          <a:prstGeom prst="rect">
            <a:avLst/>
          </a:prstGeom>
          <a:noFill/>
        </p:spPr>
        <p:txBody>
          <a:bodyPr wrap="square" rtlCol="0">
            <a:spAutoFit/>
          </a:bodyPr>
          <a:lstStyle/>
          <a:p>
            <a:r>
              <a:rPr lang="en-US" dirty="0" smtClean="0"/>
              <a:t>No changes in drivers or starting year from 2015 model</a:t>
            </a:r>
            <a:endParaRPr lang="en-US" dirty="0"/>
          </a:p>
        </p:txBody>
      </p:sp>
      <p:graphicFrame>
        <p:nvGraphicFramePr>
          <p:cNvPr id="3" name="Table 2"/>
          <p:cNvGraphicFramePr>
            <a:graphicFrameLocks noGrp="1"/>
          </p:cNvGraphicFramePr>
          <p:nvPr>
            <p:extLst/>
          </p:nvPr>
        </p:nvGraphicFramePr>
        <p:xfrm>
          <a:off x="1073150" y="1905000"/>
          <a:ext cx="6997700" cy="3441700"/>
        </p:xfrm>
        <a:graphic>
          <a:graphicData uri="http://schemas.openxmlformats.org/drawingml/2006/table">
            <a:tbl>
              <a:tblPr/>
              <a:tblGrid>
                <a:gridCol w="2501900"/>
                <a:gridCol w="812800"/>
                <a:gridCol w="812800"/>
                <a:gridCol w="812800"/>
                <a:gridCol w="812800"/>
                <a:gridCol w="1244600"/>
              </a:tblGrid>
              <a:tr h="190500">
                <a:tc>
                  <a:txBody>
                    <a:bodyPr/>
                    <a:lstStyle/>
                    <a:p>
                      <a:pPr algn="l" fontAlgn="b"/>
                      <a:r>
                        <a:rPr lang="en-US" sz="1100" b="0" i="0" u="none" strike="noStrike">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Sample: 1995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600075">
                <a:tc>
                  <a:txBody>
                    <a:bodyPr/>
                    <a:lstStyle/>
                    <a:p>
                      <a:pPr algn="l" fontAlgn="ctr"/>
                      <a:r>
                        <a:rPr lang="en-US" sz="1100" b="0" i="0" u="none" strike="noStrike">
                          <a:solidFill>
                            <a:srgbClr val="000000"/>
                          </a:solidFill>
                          <a:effectLst/>
                          <a:latin typeface="Calibri"/>
                        </a:rPr>
                        <a:t>Variable</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Coefficient</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Std. Error</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t-Statistic</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Prob.  </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-19621.55</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1128.682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-17.38448</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84150">
                <a:tc>
                  <a:txBody>
                    <a:bodyPr/>
                    <a:lstStyle/>
                    <a:p>
                      <a:pPr algn="l" fontAlgn="b"/>
                      <a:r>
                        <a:rPr lang="en-US" sz="1100" b="0" i="0" u="none" strike="noStrike">
                          <a:solidFill>
                            <a:srgbClr val="000000"/>
                          </a:solidFill>
                          <a:effectLst/>
                          <a:latin typeface="Calibri"/>
                        </a:rPr>
                        <a:t>REAL_ELECTRICITY_PRICE(-2)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-461.3775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77.83107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-5.927934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-0.3033</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REAL_NATURAL_GAS_PRICE(-2)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56.99736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21.45578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2.656504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0.0188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0.0310</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POPULATION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0.039219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0.000887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44.19976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2.7102</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0.484225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0.155823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3.10753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0.0077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0.0358</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0.19127</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0.0551</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3.471316</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0.0037</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0.1460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0.997687</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9729.92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0.996861</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1658.558</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92.91854</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1.833796</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1207.911</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099949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a:t>
            </a:r>
            <a:endParaRPr lang="en-US" dirty="0"/>
          </a:p>
        </p:txBody>
      </p:sp>
      <p:sp>
        <p:nvSpPr>
          <p:cNvPr id="5" name="Slide Number Placeholder 4"/>
          <p:cNvSpPr>
            <a:spLocks noGrp="1"/>
          </p:cNvSpPr>
          <p:nvPr>
            <p:ph type="sldNum" sz="quarter" idx="12"/>
          </p:nvPr>
        </p:nvSpPr>
        <p:spPr/>
        <p:txBody>
          <a:bodyPr/>
          <a:lstStyle/>
          <a:p>
            <a:fld id="{0F5B65B3-6850-4F89-8667-01CF857C4AEC}" type="slidenum">
              <a:rPr lang="en-US" smtClean="0"/>
              <a:t>44</a:t>
            </a:fld>
            <a:endParaRPr lang="en-US"/>
          </a:p>
        </p:txBody>
      </p:sp>
      <p:sp>
        <p:nvSpPr>
          <p:cNvPr id="6" name="TextBox 5"/>
          <p:cNvSpPr txBox="1"/>
          <p:nvPr/>
        </p:nvSpPr>
        <p:spPr>
          <a:xfrm>
            <a:off x="1524000" y="5715000"/>
            <a:ext cx="6248400" cy="369332"/>
          </a:xfrm>
          <a:prstGeom prst="rect">
            <a:avLst/>
          </a:prstGeom>
          <a:noFill/>
        </p:spPr>
        <p:txBody>
          <a:bodyPr wrap="square" rtlCol="0">
            <a:spAutoFit/>
          </a:bodyPr>
          <a:lstStyle/>
          <a:p>
            <a:r>
              <a:rPr lang="en-US" dirty="0" smtClean="0"/>
              <a:t>No changes in drivers or starting year from 2015 model</a:t>
            </a:r>
            <a:endParaRPr lang="en-US" dirty="0"/>
          </a:p>
        </p:txBody>
      </p:sp>
      <p:graphicFrame>
        <p:nvGraphicFramePr>
          <p:cNvPr id="3" name="Table 2"/>
          <p:cNvGraphicFramePr>
            <a:graphicFrameLocks noGrp="1"/>
          </p:cNvGraphicFramePr>
          <p:nvPr>
            <p:extLst/>
          </p:nvPr>
        </p:nvGraphicFramePr>
        <p:xfrm>
          <a:off x="1295400" y="1981200"/>
          <a:ext cx="6781800" cy="3311525"/>
        </p:xfrm>
        <a:graphic>
          <a:graphicData uri="http://schemas.openxmlformats.org/drawingml/2006/table">
            <a:tbl>
              <a:tblPr/>
              <a:tblGrid>
                <a:gridCol w="2527300"/>
                <a:gridCol w="736600"/>
                <a:gridCol w="736600"/>
                <a:gridCol w="736600"/>
                <a:gridCol w="736600"/>
                <a:gridCol w="1308100"/>
              </a:tblGrid>
              <a:tr h="190500">
                <a:tc>
                  <a:txBody>
                    <a:bodyPr/>
                    <a:lstStyle/>
                    <a:p>
                      <a:pPr algn="l" fontAlgn="b"/>
                      <a:r>
                        <a:rPr lang="en-US" sz="1100" b="0" i="0" u="none" strike="noStrike">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Sample: 1996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19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469900">
                <a:tc>
                  <a:txBody>
                    <a:bodyPr/>
                    <a:lstStyle/>
                    <a:p>
                      <a:pPr algn="l" fontAlgn="ctr"/>
                      <a:r>
                        <a:rPr lang="en-US" sz="1100" b="0" i="0" u="none" strike="noStrike">
                          <a:solidFill>
                            <a:srgbClr val="000000"/>
                          </a:solidFill>
                          <a:effectLst/>
                          <a:latin typeface="Calibri"/>
                        </a:rPr>
                        <a:t>Variable</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Coefficient</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Std. Error</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t-Statistic</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Prob.  </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86745.8</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17633.71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4.919318</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0.0003</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84150">
                <a:tc>
                  <a:txBody>
                    <a:bodyPr/>
                    <a:lstStyle/>
                    <a:p>
                      <a:pPr algn="l" fontAlgn="b"/>
                      <a:r>
                        <a:rPr lang="en-US" sz="1100" b="0" i="0" u="none" strike="noStrike">
                          <a:solidFill>
                            <a:srgbClr val="000000"/>
                          </a:solidFill>
                          <a:effectLst/>
                          <a:latin typeface="Calibri"/>
                        </a:rPr>
                        <a:t>REAL_ELECTRICITY_PRICE(-2)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-3684.416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1674.161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-2.200754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0.0464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-0.0757</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REAL_NATURAL_GAS_PRICE(-2)</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2497.617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894.5251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2.792115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0.0153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0.0333</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REAL_GSP</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0.146033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0.005283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27.64047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0.5461</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25.49181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4.828415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5.27954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0.2328</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16.33358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4.96877</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3.287248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0.0059</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0.0906</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0.989578</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334434</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0.98557</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30848.37</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3705.698</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2.04072</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246.875</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200025">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754494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Wisconsin</a:t>
            </a:r>
            <a:endParaRPr lang="en-US" dirty="0"/>
          </a:p>
        </p:txBody>
      </p:sp>
      <p:sp>
        <p:nvSpPr>
          <p:cNvPr id="3" name="Slide Number Placeholder 2"/>
          <p:cNvSpPr>
            <a:spLocks noGrp="1"/>
          </p:cNvSpPr>
          <p:nvPr>
            <p:ph type="sldNum" sz="quarter" idx="12"/>
          </p:nvPr>
        </p:nvSpPr>
        <p:spPr/>
        <p:txBody>
          <a:bodyPr/>
          <a:lstStyle/>
          <a:p>
            <a:fld id="{0F5B65B3-6850-4F89-8667-01CF857C4AEC}" type="slidenum">
              <a:rPr lang="en-US" smtClean="0"/>
              <a:t>45</a:t>
            </a:fld>
            <a:endParaRPr lang="en-US"/>
          </a:p>
        </p:txBody>
      </p:sp>
      <p:sp>
        <p:nvSpPr>
          <p:cNvPr id="6" name="TextBox 5"/>
          <p:cNvSpPr txBox="1"/>
          <p:nvPr/>
        </p:nvSpPr>
        <p:spPr>
          <a:xfrm>
            <a:off x="1676400" y="5791200"/>
            <a:ext cx="6248400" cy="369332"/>
          </a:xfrm>
          <a:prstGeom prst="rect">
            <a:avLst/>
          </a:prstGeom>
          <a:noFill/>
        </p:spPr>
        <p:txBody>
          <a:bodyPr wrap="square" rtlCol="0">
            <a:spAutoFit/>
          </a:bodyPr>
          <a:lstStyle/>
          <a:p>
            <a:r>
              <a:rPr lang="en-US" dirty="0" smtClean="0"/>
              <a:t>No changes in drivers or starting year from 2015 model</a:t>
            </a:r>
            <a:endParaRPr lang="en-US" dirty="0"/>
          </a:p>
        </p:txBody>
      </p:sp>
      <p:graphicFrame>
        <p:nvGraphicFramePr>
          <p:cNvPr id="7" name="Table 6"/>
          <p:cNvGraphicFramePr>
            <a:graphicFrameLocks noGrp="1"/>
          </p:cNvGraphicFramePr>
          <p:nvPr>
            <p:extLst/>
          </p:nvPr>
        </p:nvGraphicFramePr>
        <p:xfrm>
          <a:off x="1028700" y="1981200"/>
          <a:ext cx="7086600" cy="3187700"/>
        </p:xfrm>
        <a:graphic>
          <a:graphicData uri="http://schemas.openxmlformats.org/drawingml/2006/table">
            <a:tbl>
              <a:tblPr/>
              <a:tblGrid>
                <a:gridCol w="2476500"/>
                <a:gridCol w="838200"/>
                <a:gridCol w="838200"/>
                <a:gridCol w="838200"/>
                <a:gridCol w="838200"/>
                <a:gridCol w="1257300"/>
              </a:tblGrid>
              <a:tr h="190500">
                <a:tc>
                  <a:txBody>
                    <a:bodyPr/>
                    <a:lstStyle/>
                    <a:p>
                      <a:pPr algn="l" fontAlgn="b"/>
                      <a:r>
                        <a:rPr lang="en-US" sz="1100" b="0" i="0" u="none" strike="noStrike">
                          <a:solidFill>
                            <a:srgbClr val="000000"/>
                          </a:solidFill>
                          <a:effectLst/>
                          <a:latin typeface="Calibri"/>
                        </a:rPr>
                        <a:t>Dependent Variable: ELECTRICITY_SALES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Method: Least Squares</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Sample: 1990 2014</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Included observations: 25</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381000">
                <a:tc>
                  <a:txBody>
                    <a:bodyPr/>
                    <a:lstStyle/>
                    <a:p>
                      <a:pPr algn="l" fontAlgn="ctr"/>
                      <a:r>
                        <a:rPr lang="en-US" sz="1100" b="0" i="0" u="none" strike="noStrike">
                          <a:solidFill>
                            <a:srgbClr val="000000"/>
                          </a:solidFill>
                          <a:effectLst/>
                          <a:latin typeface="Calibri"/>
                        </a:rPr>
                        <a:t>Variable</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Coefficient</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Std. Error</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t-Statistic</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Prob.  </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Elasticity at 2014 (weather at means)</a:t>
                      </a:r>
                    </a:p>
                  </a:txBody>
                  <a:tcPr marL="6350" marR="6350" marT="635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C</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20597.33</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2190.601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9.402594</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84150">
                <a:tc>
                  <a:txBody>
                    <a:bodyPr/>
                    <a:lstStyle/>
                    <a:p>
                      <a:pPr algn="l" fontAlgn="b"/>
                      <a:r>
                        <a:rPr lang="en-US" sz="1100" b="0" i="0" u="none" strike="noStrike">
                          <a:solidFill>
                            <a:srgbClr val="000000"/>
                          </a:solidFill>
                          <a:effectLst/>
                          <a:latin typeface="Calibri"/>
                        </a:rPr>
                        <a:t>@MOVAV(REAL_ELECTRICITY_PRICE,3)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-1299.039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114.4711</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-11.34818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-0.1789</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REAL_NATURAL_GAS_PRICE</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257.5846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71.14299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3.62066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0.0018</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0.0308</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REAL_GSP</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0.200844</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0.003783</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53.09825</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0.7673</a:t>
                      </a: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CDD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3.974989</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0.738156</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5.385027</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0.0000</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0.0376</a:t>
                      </a: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HDD</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0.569158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0.251927</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2.259222</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0.0358</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0.0637</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R-squared</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0.99579</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gridSpan="2">
                  <a:txBody>
                    <a:bodyPr/>
                    <a:lstStyle/>
                    <a:p>
                      <a:pPr algn="l" fontAlgn="b"/>
                      <a:r>
                        <a:rPr lang="en-US" sz="1100" b="0" i="0" u="none" strike="noStrike">
                          <a:solidFill>
                            <a:srgbClr val="000000"/>
                          </a:solidFill>
                          <a:effectLst/>
                          <a:latin typeface="Calibri"/>
                        </a:rPr>
                        <a:t>    Mean dependent var</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63495.47</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r h="184150">
                <a:tc>
                  <a:txBody>
                    <a:bodyPr/>
                    <a:lstStyle/>
                    <a:p>
                      <a:pPr algn="l" fontAlgn="b"/>
                      <a:r>
                        <a:rPr lang="en-US" sz="1100" b="0" i="0" u="none" strike="noStrike">
                          <a:solidFill>
                            <a:srgbClr val="000000"/>
                          </a:solidFill>
                          <a:effectLst/>
                          <a:latin typeface="Calibri"/>
                        </a:rPr>
                        <a:t>Adjusted R-squared</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0.994682</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S.D. dependent var</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6946.586</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S.E. of regression</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506.5929</a:t>
                      </a:r>
                    </a:p>
                  </a:txBody>
                  <a:tcPr marL="6350" marR="6350" marT="6350"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    Durbin-Watson stat</a:t>
                      </a:r>
                    </a:p>
                  </a:txBody>
                  <a:tcPr marL="6350" marR="6350" marT="6350"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1.494082</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84150">
                <a:tc>
                  <a:txBody>
                    <a:bodyPr/>
                    <a:lstStyle/>
                    <a:p>
                      <a:pPr algn="l" fontAlgn="b"/>
                      <a:r>
                        <a:rPr lang="en-US" sz="1100" b="0" i="0" u="none" strike="noStrike">
                          <a:solidFill>
                            <a:srgbClr val="000000"/>
                          </a:solidFill>
                          <a:effectLst/>
                          <a:latin typeface="Calibri"/>
                        </a:rPr>
                        <a:t>F-statistic</a:t>
                      </a:r>
                    </a:p>
                  </a:txBody>
                  <a:tcPr marL="6350" marR="6350" marT="635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898.7386</a:t>
                      </a: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350" marR="6350" marT="6350"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Prob(F-statistic)</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0.000000</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380896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sz="3000" dirty="0" smtClean="0"/>
              <a:t>Re-calculate the allocation models to convert state-level forecasts to LRZ level forecasts</a:t>
            </a:r>
          </a:p>
          <a:p>
            <a:r>
              <a:rPr lang="en-US" sz="3000" dirty="0" smtClean="0"/>
              <a:t>Re-calibrate LRZ energy to peak demand conversion models</a:t>
            </a:r>
          </a:p>
          <a:p>
            <a:r>
              <a:rPr lang="en-US" sz="3000" dirty="0" smtClean="0"/>
              <a:t>Incorporate econometric model drivers</a:t>
            </a:r>
          </a:p>
          <a:p>
            <a:r>
              <a:rPr lang="en-US" sz="3000" dirty="0" smtClean="0"/>
              <a:t>Run and validate state econometric models</a:t>
            </a:r>
          </a:p>
          <a:p>
            <a:r>
              <a:rPr lang="en-US" sz="3000" dirty="0" smtClean="0"/>
              <a:t>July workshop</a:t>
            </a:r>
            <a:endParaRPr lang="en-US" sz="3000" dirty="0"/>
          </a:p>
        </p:txBody>
      </p:sp>
      <p:sp>
        <p:nvSpPr>
          <p:cNvPr id="5" name="Slide Number Placeholder 4"/>
          <p:cNvSpPr>
            <a:spLocks noGrp="1"/>
          </p:cNvSpPr>
          <p:nvPr>
            <p:ph type="sldNum" sz="quarter" idx="12"/>
          </p:nvPr>
        </p:nvSpPr>
        <p:spPr/>
        <p:txBody>
          <a:bodyPr/>
          <a:lstStyle/>
          <a:p>
            <a:fld id="{1C8B969E-170B-40FA-A015-D739D7E6B5C1}" type="slidenum">
              <a:rPr lang="en-US" smtClean="0"/>
              <a:t>46</a:t>
            </a:fld>
            <a:endParaRPr lang="en-US"/>
          </a:p>
        </p:txBody>
      </p:sp>
    </p:spTree>
    <p:extLst>
      <p:ext uri="{BB962C8B-B14F-4D97-AF65-F5344CB8AC3E}">
        <p14:creationId xmlns:p14="http://schemas.microsoft.com/office/powerpoint/2010/main" val="316749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Next Steps</a:t>
            </a:r>
            <a:endParaRPr lang="en-US" dirty="0"/>
          </a:p>
        </p:txBody>
      </p:sp>
      <p:sp>
        <p:nvSpPr>
          <p:cNvPr id="3" name="Content Placeholder 2"/>
          <p:cNvSpPr>
            <a:spLocks noGrp="1"/>
          </p:cNvSpPr>
          <p:nvPr>
            <p:ph idx="1"/>
          </p:nvPr>
        </p:nvSpPr>
        <p:spPr/>
        <p:txBody>
          <a:bodyPr/>
          <a:lstStyle/>
          <a:p>
            <a:r>
              <a:rPr lang="en-US" sz="2600" dirty="0" smtClean="0"/>
              <a:t>Re-calibrate confidence intervals that capture uncertainty of macroeconomic variables</a:t>
            </a:r>
          </a:p>
          <a:p>
            <a:r>
              <a:rPr lang="en-US" sz="2600" smtClean="0"/>
              <a:t>Determine </a:t>
            </a:r>
            <a:r>
              <a:rPr lang="en-US" sz="2600" dirty="0" smtClean="0"/>
              <a:t>LRZ level energy and peak demand forecasts</a:t>
            </a:r>
          </a:p>
          <a:p>
            <a:r>
              <a:rPr lang="en-US" sz="2600" dirty="0" smtClean="0"/>
              <a:t>Determine MISO system energy and peak demand forecasts</a:t>
            </a:r>
          </a:p>
          <a:p>
            <a:r>
              <a:rPr lang="en-US" sz="2600" dirty="0" smtClean="0"/>
              <a:t>September workshop</a:t>
            </a:r>
          </a:p>
          <a:p>
            <a:r>
              <a:rPr lang="en-US" sz="2600" dirty="0" smtClean="0"/>
              <a:t>Develop forecast report</a:t>
            </a:r>
            <a:endParaRPr lang="en-US" sz="2600" dirty="0"/>
          </a:p>
        </p:txBody>
      </p:sp>
      <p:sp>
        <p:nvSpPr>
          <p:cNvPr id="5" name="Slide Number Placeholder 4"/>
          <p:cNvSpPr>
            <a:spLocks noGrp="1"/>
          </p:cNvSpPr>
          <p:nvPr>
            <p:ph type="sldNum" sz="quarter" idx="12"/>
          </p:nvPr>
        </p:nvSpPr>
        <p:spPr/>
        <p:txBody>
          <a:bodyPr/>
          <a:lstStyle/>
          <a:p>
            <a:fld id="{1C8B969E-170B-40FA-A015-D739D7E6B5C1}" type="slidenum">
              <a:rPr lang="en-US" smtClean="0"/>
              <a:t>47</a:t>
            </a:fld>
            <a:endParaRPr lang="en-US"/>
          </a:p>
        </p:txBody>
      </p:sp>
    </p:spTree>
    <p:extLst>
      <p:ext uri="{BB962C8B-B14F-4D97-AF65-F5344CB8AC3E}">
        <p14:creationId xmlns:p14="http://schemas.microsoft.com/office/powerpoint/2010/main" val="751963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Feedback</a:t>
            </a:r>
          </a:p>
        </p:txBody>
      </p:sp>
      <p:sp>
        <p:nvSpPr>
          <p:cNvPr id="3" name="Content Placeholder 2"/>
          <p:cNvSpPr>
            <a:spLocks noGrp="1"/>
          </p:cNvSpPr>
          <p:nvPr>
            <p:ph idx="1"/>
          </p:nvPr>
        </p:nvSpPr>
        <p:spPr/>
        <p:txBody>
          <a:bodyPr/>
          <a:lstStyle/>
          <a:p>
            <a:r>
              <a:rPr lang="en-US" dirty="0" smtClean="0"/>
              <a:t>Use of state-level electricity price variable is inappropriate because price is a function of electricity consumption</a:t>
            </a:r>
          </a:p>
          <a:p>
            <a:pPr lvl="1"/>
            <a:r>
              <a:rPr lang="en-US" dirty="0" smtClean="0"/>
              <a:t>We disagree for a number of reasons, including that our models use either lagged prices or moving average prices and today’s consumption does not affect previous year’s prices</a:t>
            </a:r>
            <a:endParaRPr lang="en-US" dirty="0"/>
          </a:p>
        </p:txBody>
      </p:sp>
      <p:sp>
        <p:nvSpPr>
          <p:cNvPr id="4" name="Slide Number Placeholder 3"/>
          <p:cNvSpPr>
            <a:spLocks noGrp="1"/>
          </p:cNvSpPr>
          <p:nvPr>
            <p:ph type="sldNum" sz="quarter" idx="12"/>
          </p:nvPr>
        </p:nvSpPr>
        <p:spPr/>
        <p:txBody>
          <a:bodyPr/>
          <a:lstStyle/>
          <a:p>
            <a:fld id="{98FD20A7-8901-4B1E-8253-F45E193B8370}" type="slidenum">
              <a:rPr lang="en-US" smtClean="0"/>
              <a:t>5</a:t>
            </a:fld>
            <a:endParaRPr lang="en-US"/>
          </a:p>
        </p:txBody>
      </p:sp>
    </p:spTree>
    <p:extLst>
      <p:ext uri="{BB962C8B-B14F-4D97-AF65-F5344CB8AC3E}">
        <p14:creationId xmlns:p14="http://schemas.microsoft.com/office/powerpoint/2010/main" val="151051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1143000"/>
          </a:xfrm>
        </p:spPr>
        <p:txBody>
          <a:bodyPr/>
          <a:lstStyle/>
          <a:p>
            <a:r>
              <a:rPr lang="en-US" sz="4000" dirty="0" smtClean="0"/>
              <a:t>Considerations When Comparing Past Forecasts to Actual</a:t>
            </a:r>
            <a:endParaRPr lang="en-US" sz="4000" dirty="0"/>
          </a:p>
        </p:txBody>
      </p:sp>
      <p:sp>
        <p:nvSpPr>
          <p:cNvPr id="3" name="Content Placeholder 2"/>
          <p:cNvSpPr>
            <a:spLocks noGrp="1"/>
          </p:cNvSpPr>
          <p:nvPr>
            <p:ph idx="1"/>
          </p:nvPr>
        </p:nvSpPr>
        <p:spPr>
          <a:xfrm>
            <a:off x="701899" y="2133600"/>
            <a:ext cx="7772400" cy="4114800"/>
          </a:xfrm>
        </p:spPr>
        <p:txBody>
          <a:bodyPr/>
          <a:lstStyle/>
          <a:p>
            <a:r>
              <a:rPr lang="en-US" sz="2800" dirty="0" smtClean="0"/>
              <a:t>Actual weather conditions could be quite different than normal</a:t>
            </a:r>
          </a:p>
          <a:p>
            <a:r>
              <a:rPr lang="en-US" sz="2800" dirty="0" smtClean="0"/>
              <a:t>Energy efficiency requirements may have changed</a:t>
            </a:r>
          </a:p>
          <a:p>
            <a:r>
              <a:rPr lang="en-US" sz="2800" dirty="0" smtClean="0"/>
              <a:t>Forecasts may reflect demand response that was available but not used</a:t>
            </a:r>
          </a:p>
          <a:p>
            <a:r>
              <a:rPr lang="en-US" sz="2800" dirty="0" smtClean="0"/>
              <a:t>The geographic footprint may have changed</a:t>
            </a:r>
          </a:p>
          <a:p>
            <a:r>
              <a:rPr lang="en-US" sz="2800" dirty="0" smtClean="0"/>
              <a:t>It is unlikely that significant economic events were foreseen</a:t>
            </a:r>
            <a:endParaRPr lang="en-US" sz="2800" dirty="0"/>
          </a:p>
        </p:txBody>
      </p:sp>
      <p:sp>
        <p:nvSpPr>
          <p:cNvPr id="4" name="Slide Number Placeholder 3"/>
          <p:cNvSpPr>
            <a:spLocks noGrp="1"/>
          </p:cNvSpPr>
          <p:nvPr>
            <p:ph type="sldNum" sz="quarter" idx="12"/>
          </p:nvPr>
        </p:nvSpPr>
        <p:spPr/>
        <p:txBody>
          <a:bodyPr/>
          <a:lstStyle/>
          <a:p>
            <a:fld id="{98FD20A7-8901-4B1E-8253-F45E193B8370}" type="slidenum">
              <a:rPr lang="en-US" smtClean="0"/>
              <a:t>6</a:t>
            </a:fld>
            <a:endParaRPr lang="en-US"/>
          </a:p>
        </p:txBody>
      </p:sp>
    </p:spTree>
    <p:extLst>
      <p:ext uri="{BB962C8B-B14F-4D97-AF65-F5344CB8AC3E}">
        <p14:creationId xmlns:p14="http://schemas.microsoft.com/office/powerpoint/2010/main" val="1119034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514600"/>
            <a:ext cx="8686800" cy="1981200"/>
          </a:xfrm>
        </p:spPr>
        <p:txBody>
          <a:bodyPr/>
          <a:lstStyle/>
          <a:p>
            <a:r>
              <a:rPr lang="en-US" dirty="0" smtClean="0"/>
              <a:t>Forecast Comparison 2016-2025</a:t>
            </a:r>
            <a:br>
              <a:rPr lang="en-US" dirty="0" smtClean="0"/>
            </a:br>
            <a:r>
              <a:rPr lang="en-US" dirty="0" smtClean="0"/>
              <a:t/>
            </a:r>
            <a:br>
              <a:rPr lang="en-US" dirty="0" smtClean="0"/>
            </a:br>
            <a:r>
              <a:rPr lang="en-US" dirty="0" smtClean="0"/>
              <a:t>2015 ILF to Module E for PY2016</a:t>
            </a:r>
            <a:endParaRPr lang="en-US" dirty="0"/>
          </a:p>
        </p:txBody>
      </p:sp>
      <p:sp>
        <p:nvSpPr>
          <p:cNvPr id="2" name="Slide Number Placeholder 1"/>
          <p:cNvSpPr>
            <a:spLocks noGrp="1"/>
          </p:cNvSpPr>
          <p:nvPr>
            <p:ph type="sldNum" sz="quarter" idx="12"/>
          </p:nvPr>
        </p:nvSpPr>
        <p:spPr/>
        <p:txBody>
          <a:bodyPr/>
          <a:lstStyle/>
          <a:p>
            <a:fld id="{98FD20A7-8901-4B1E-8253-F45E193B8370}" type="slidenum">
              <a:rPr lang="en-US" smtClean="0"/>
              <a:t>7</a:t>
            </a:fld>
            <a:endParaRPr lang="en-US"/>
          </a:p>
        </p:txBody>
      </p:sp>
    </p:spTree>
    <p:extLst>
      <p:ext uri="{BB962C8B-B14F-4D97-AF65-F5344CB8AC3E}">
        <p14:creationId xmlns:p14="http://schemas.microsoft.com/office/powerpoint/2010/main" val="3657803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838200"/>
            <a:ext cx="7772400" cy="914400"/>
          </a:xfrm>
        </p:spPr>
        <p:txBody>
          <a:bodyPr/>
          <a:lstStyle/>
          <a:p>
            <a:r>
              <a:rPr lang="en-US" dirty="0" smtClean="0"/>
              <a:t>Module E Data</a:t>
            </a:r>
            <a:endParaRPr lang="en-US" dirty="0"/>
          </a:p>
        </p:txBody>
      </p:sp>
      <p:sp>
        <p:nvSpPr>
          <p:cNvPr id="8" name="Content Placeholder 7"/>
          <p:cNvSpPr>
            <a:spLocks noGrp="1"/>
          </p:cNvSpPr>
          <p:nvPr>
            <p:ph idx="1"/>
          </p:nvPr>
        </p:nvSpPr>
        <p:spPr>
          <a:xfrm>
            <a:off x="685800" y="1828800"/>
            <a:ext cx="7772400" cy="4114800"/>
          </a:xfrm>
        </p:spPr>
        <p:txBody>
          <a:bodyPr/>
          <a:lstStyle/>
          <a:p>
            <a:r>
              <a:rPr lang="en-US" sz="2800" dirty="0" smtClean="0"/>
              <a:t>Module E forecasts provide a series of projections of non-coincident peaks at the asset owner level (24 months followed by 8 years of summer and winter peaks)</a:t>
            </a:r>
          </a:p>
          <a:p>
            <a:r>
              <a:rPr lang="en-US" sz="2800" dirty="0" smtClean="0"/>
              <a:t>Zonal  and system coincident peak values are provided for a single year</a:t>
            </a:r>
          </a:p>
          <a:p>
            <a:r>
              <a:rPr lang="en-US" sz="2800" dirty="0" smtClean="0"/>
              <a:t>We calculated zonal and system coincidence factors from these values and applied them to the projected values (not available for winter) to find LRZ non-coincident and system coincident peaks</a:t>
            </a:r>
            <a:endParaRPr lang="en-US" sz="2800" dirty="0"/>
          </a:p>
        </p:txBody>
      </p:sp>
      <p:sp>
        <p:nvSpPr>
          <p:cNvPr id="9" name="Slide Number Placeholder 8"/>
          <p:cNvSpPr>
            <a:spLocks noGrp="1"/>
          </p:cNvSpPr>
          <p:nvPr>
            <p:ph type="sldNum" sz="quarter" idx="12"/>
          </p:nvPr>
        </p:nvSpPr>
        <p:spPr/>
        <p:txBody>
          <a:bodyPr/>
          <a:lstStyle/>
          <a:p>
            <a:fld id="{98FD20A7-8901-4B1E-8253-F45E193B8370}" type="slidenum">
              <a:rPr lang="en-US" smtClean="0"/>
              <a:t>8</a:t>
            </a:fld>
            <a:endParaRPr lang="en-US"/>
          </a:p>
        </p:txBody>
      </p:sp>
    </p:spTree>
    <p:extLst>
      <p:ext uri="{BB962C8B-B14F-4D97-AF65-F5344CB8AC3E}">
        <p14:creationId xmlns:p14="http://schemas.microsoft.com/office/powerpoint/2010/main" val="923973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lstStyle/>
          <a:p>
            <a:r>
              <a:rPr lang="en-US" dirty="0"/>
              <a:t>Forecast Comparisons</a:t>
            </a:r>
          </a:p>
        </p:txBody>
      </p:sp>
      <p:sp>
        <p:nvSpPr>
          <p:cNvPr id="3" name="Text Placeholder 2"/>
          <p:cNvSpPr>
            <a:spLocks noGrp="1"/>
          </p:cNvSpPr>
          <p:nvPr>
            <p:ph type="body" idx="1"/>
          </p:nvPr>
        </p:nvSpPr>
        <p:spPr>
          <a:xfrm>
            <a:off x="457200" y="1437460"/>
            <a:ext cx="4040188" cy="639762"/>
          </a:xfrm>
        </p:spPr>
        <p:txBody>
          <a:bodyPr/>
          <a:lstStyle/>
          <a:p>
            <a:r>
              <a:rPr lang="en-US" dirty="0" smtClean="0"/>
              <a:t>ILF</a:t>
            </a:r>
            <a:endParaRPr lang="en-US" dirty="0"/>
          </a:p>
        </p:txBody>
      </p:sp>
      <p:sp>
        <p:nvSpPr>
          <p:cNvPr id="4" name="Content Placeholder 3"/>
          <p:cNvSpPr>
            <a:spLocks noGrp="1"/>
          </p:cNvSpPr>
          <p:nvPr>
            <p:ph sz="half" idx="2"/>
          </p:nvPr>
        </p:nvSpPr>
        <p:spPr>
          <a:xfrm>
            <a:off x="457200" y="1981200"/>
            <a:ext cx="4040188" cy="4343400"/>
          </a:xfrm>
        </p:spPr>
        <p:txBody>
          <a:bodyPr/>
          <a:lstStyle/>
          <a:p>
            <a:r>
              <a:rPr lang="en-US" sz="2200" dirty="0" smtClean="0"/>
              <a:t>Allocates state-level forecasts to LRZ levels;</a:t>
            </a:r>
          </a:p>
          <a:p>
            <a:r>
              <a:rPr lang="en-US" sz="2200" dirty="0" smtClean="0"/>
              <a:t>Uses conversion factors to determine LRZ non-coincident peaks and coincidence factors to determine system-wide peak load;</a:t>
            </a:r>
          </a:p>
          <a:p>
            <a:r>
              <a:rPr lang="en-US" sz="2200" dirty="0" smtClean="0"/>
              <a:t>Net load: with EE/DR/DG adjustment;</a:t>
            </a:r>
          </a:p>
          <a:p>
            <a:r>
              <a:rPr lang="en-US" sz="2200" dirty="0" smtClean="0"/>
              <a:t>Gross load: without EE/DR/DG adjustment.</a:t>
            </a:r>
            <a:endParaRPr lang="en-US" sz="2200" dirty="0"/>
          </a:p>
        </p:txBody>
      </p:sp>
      <p:sp>
        <p:nvSpPr>
          <p:cNvPr id="5" name="Text Placeholder 4"/>
          <p:cNvSpPr>
            <a:spLocks noGrp="1"/>
          </p:cNvSpPr>
          <p:nvPr>
            <p:ph type="body" sz="quarter" idx="3"/>
          </p:nvPr>
        </p:nvSpPr>
        <p:spPr>
          <a:xfrm>
            <a:off x="4645025" y="1437460"/>
            <a:ext cx="4041775" cy="639762"/>
          </a:xfrm>
        </p:spPr>
        <p:txBody>
          <a:bodyPr/>
          <a:lstStyle/>
          <a:p>
            <a:r>
              <a:rPr lang="en-US" dirty="0" smtClean="0"/>
              <a:t>MISO Module E</a:t>
            </a:r>
            <a:endParaRPr lang="en-US" dirty="0"/>
          </a:p>
        </p:txBody>
      </p:sp>
      <p:sp>
        <p:nvSpPr>
          <p:cNvPr id="6" name="Content Placeholder 5"/>
          <p:cNvSpPr>
            <a:spLocks noGrp="1"/>
          </p:cNvSpPr>
          <p:nvPr>
            <p:ph sz="quarter" idx="4"/>
          </p:nvPr>
        </p:nvSpPr>
        <p:spPr>
          <a:xfrm>
            <a:off x="4631962" y="1981200"/>
            <a:ext cx="4041775" cy="4343400"/>
          </a:xfrm>
        </p:spPr>
        <p:txBody>
          <a:bodyPr/>
          <a:lstStyle/>
          <a:p>
            <a:r>
              <a:rPr lang="en-US" sz="2200" dirty="0" smtClean="0"/>
              <a:t>Aggregates asset owner level loads to LRZ levels;</a:t>
            </a:r>
          </a:p>
          <a:p>
            <a:r>
              <a:rPr lang="en-US" sz="2200" dirty="0" smtClean="0"/>
              <a:t>Applies intra-zonal/MISO-wide coincidence factors to convert asset owner level peak loads to zonal peaks and system-wide peak load;</a:t>
            </a:r>
          </a:p>
          <a:p>
            <a:r>
              <a:rPr lang="en-US" sz="2200" dirty="0" smtClean="0"/>
              <a:t>Does not include DR/DG adjustment, may include EE adjustment.</a:t>
            </a:r>
          </a:p>
          <a:p>
            <a:endParaRPr lang="en-US" dirty="0"/>
          </a:p>
        </p:txBody>
      </p:sp>
      <p:sp>
        <p:nvSpPr>
          <p:cNvPr id="7" name="Slide Number Placeholder 6"/>
          <p:cNvSpPr>
            <a:spLocks noGrp="1"/>
          </p:cNvSpPr>
          <p:nvPr>
            <p:ph type="sldNum" sz="quarter" idx="12"/>
          </p:nvPr>
        </p:nvSpPr>
        <p:spPr/>
        <p:txBody>
          <a:bodyPr/>
          <a:lstStyle/>
          <a:p>
            <a:fld id="{98FD20A7-8901-4B1E-8253-F45E193B8370}" type="slidenum">
              <a:rPr lang="en-US" smtClean="0"/>
              <a:t>9</a:t>
            </a:fld>
            <a:endParaRPr lang="en-US"/>
          </a:p>
        </p:txBody>
      </p:sp>
    </p:spTree>
    <p:extLst>
      <p:ext uri="{BB962C8B-B14F-4D97-AF65-F5344CB8AC3E}">
        <p14:creationId xmlns:p14="http://schemas.microsoft.com/office/powerpoint/2010/main" val="2872881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black_ec_sufg_pp_template</Template>
  <TotalTime>1811</TotalTime>
  <Words>3022</Words>
  <Application>Microsoft Office PowerPoint</Application>
  <PresentationFormat>On-screen Show (4:3)</PresentationFormat>
  <Paragraphs>1292</Paragraphs>
  <Slides>47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Arial Black</vt:lpstr>
      <vt:lpstr>Calibri</vt:lpstr>
      <vt:lpstr>ヒラギノ角ゴ Pro W3</vt:lpstr>
      <vt:lpstr>Blank Presentation</vt:lpstr>
      <vt:lpstr>Independent Load Forecast Stakeholder Workshop #2</vt:lpstr>
      <vt:lpstr>Stakeholder Feedback</vt:lpstr>
      <vt:lpstr>Stakeholder Feedback</vt:lpstr>
      <vt:lpstr>Stakeholder Feedback</vt:lpstr>
      <vt:lpstr>Stakeholder Feedback</vt:lpstr>
      <vt:lpstr>Considerations When Comparing Past Forecasts to Actual</vt:lpstr>
      <vt:lpstr>Forecast Comparison 2016-2025  2015 ILF to Module E for PY2016</vt:lpstr>
      <vt:lpstr>Module E Data</vt:lpstr>
      <vt:lpstr>Forecast Comparisons</vt:lpstr>
      <vt:lpstr>Comparison Charts</vt:lpstr>
      <vt:lpstr>SUFG Gross &amp; Net Forecast vs. Module E — LRZ 1</vt:lpstr>
      <vt:lpstr>SUFG Gross &amp; Net Forecast vs. Module E — LRZ 2</vt:lpstr>
      <vt:lpstr>SUFG Gross &amp; Net Forecast vs. Module E — LRZ 3</vt:lpstr>
      <vt:lpstr>SUFG Gross &amp; Net Forecast vs. Module E — LRZ 4</vt:lpstr>
      <vt:lpstr>SUFG Gross &amp; Net Forecast vs. Module E — LRZ 5</vt:lpstr>
      <vt:lpstr>SUFG Gross &amp; Net Forecast vs. Module E — LRZ 6</vt:lpstr>
      <vt:lpstr>SUFG Gross &amp; Net Forecast vs. Module E — LRZ 7</vt:lpstr>
      <vt:lpstr>SUFG Gross &amp; Net Forecast vs. Module E — LRZ 8</vt:lpstr>
      <vt:lpstr>SUFG Gross &amp; Net Forecast vs. Module E — LRZ 9</vt:lpstr>
      <vt:lpstr>SUFG Gross &amp; Net Forecast vs. Module E — LRZ 10</vt:lpstr>
      <vt:lpstr>SUFG Gross &amp; Net Forecast vs. Module E — MISO System</vt:lpstr>
      <vt:lpstr>Historical Summer Peak Demand* (Metered Load in MW)</vt:lpstr>
      <vt:lpstr>Annual Energy and Winter Peak Demands</vt:lpstr>
      <vt:lpstr>State Econometric Models</vt:lpstr>
      <vt:lpstr>Model Development</vt:lpstr>
      <vt:lpstr>Dependent and Explanatory Variables</vt:lpstr>
      <vt:lpstr>Statistical Tests</vt:lpstr>
      <vt:lpstr>Arkansas</vt:lpstr>
      <vt:lpstr>Illinois</vt:lpstr>
      <vt:lpstr>Indiana</vt:lpstr>
      <vt:lpstr>Iowa</vt:lpstr>
      <vt:lpstr>Kentucky</vt:lpstr>
      <vt:lpstr>Kentucky</vt:lpstr>
      <vt:lpstr>Louisiana</vt:lpstr>
      <vt:lpstr>Louisiana</vt:lpstr>
      <vt:lpstr>Louisiana</vt:lpstr>
      <vt:lpstr>Michigan</vt:lpstr>
      <vt:lpstr>Minnesota</vt:lpstr>
      <vt:lpstr>Mississippi</vt:lpstr>
      <vt:lpstr>Missouri</vt:lpstr>
      <vt:lpstr>Montana</vt:lpstr>
      <vt:lpstr>North Dakota</vt:lpstr>
      <vt:lpstr>South Dakota</vt:lpstr>
      <vt:lpstr>Texas</vt:lpstr>
      <vt:lpstr>Wisconsin</vt:lpstr>
      <vt:lpstr>Next Steps</vt:lpstr>
      <vt:lpstr>More Next Steps</vt:lpstr>
    </vt:vector>
  </TitlesOfParts>
  <Company>Engineering Computer Network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MISO Independent Load Forecast Workshop</dc:title>
  <dc:creator>Douglas J Gotham</dc:creator>
  <cp:lastModifiedBy>Gotham, Douglas J</cp:lastModifiedBy>
  <cp:revision>99</cp:revision>
  <cp:lastPrinted>2014-04-22T14:51:49Z</cp:lastPrinted>
  <dcterms:created xsi:type="dcterms:W3CDTF">2014-04-18T14:48:26Z</dcterms:created>
  <dcterms:modified xsi:type="dcterms:W3CDTF">2016-04-14T15:41:40Z</dcterms:modified>
</cp:coreProperties>
</file>